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Geometria Bold" charset="1" panose="020B0703020204020204"/>
      <p:regular r:id="rId59"/>
    </p:embeddedFont>
    <p:embeddedFont>
      <p:font typeface="Geometria" charset="1" panose="020B0503020204020204"/>
      <p:regular r:id="rId60"/>
    </p:embeddedFont>
    <p:embeddedFont>
      <p:font typeface="Montserrat" charset="1" panose="00000500000000000000"/>
      <p:regular r:id="rId61"/>
    </p:embeddedFont>
    <p:embeddedFont>
      <p:font typeface="Montserrat Bold" charset="1" panose="00000800000000000000"/>
      <p:regular r:id="rId62"/>
    </p:embeddedFont>
    <p:embeddedFont>
      <p:font typeface="Bricolage Grotesque" charset="1" panose="020B0605040402000204"/>
      <p:regular r:id="rId63"/>
    </p:embeddedFont>
    <p:embeddedFont>
      <p:font typeface="Bricolage Grotesque Bold" charset="1" panose="020B060504040200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1.png" Type="http://schemas.openxmlformats.org/officeDocument/2006/relationships/image"/><Relationship Id="rId6" Target="../embeddings/oleObject3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0.png" Type="http://schemas.openxmlformats.org/officeDocument/2006/relationships/image"/><Relationship Id="rId6" Target="../embeddings/oleObject4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embeddings/oleObject5.bin" Type="http://schemas.openxmlformats.org/officeDocument/2006/relationships/oleObjec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9.png" Type="http://schemas.openxmlformats.org/officeDocument/2006/relationships/image"/><Relationship Id="rId7" Target="../media/image80.jpe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651845">
            <a:off x="-1900082" y="5878217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8153708" y="6760166"/>
                </a:moveTo>
                <a:lnTo>
                  <a:pt x="0" y="6760166"/>
                </a:lnTo>
                <a:lnTo>
                  <a:pt x="0" y="0"/>
                </a:lnTo>
                <a:lnTo>
                  <a:pt x="8153708" y="0"/>
                </a:lnTo>
                <a:lnTo>
                  <a:pt x="8153708" y="6760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1845">
            <a:off x="11687848" y="-1416421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0" y="0"/>
                </a:moveTo>
                <a:lnTo>
                  <a:pt x="8153708" y="0"/>
                </a:lnTo>
                <a:lnTo>
                  <a:pt x="8153708" y="6760165"/>
                </a:lnTo>
                <a:lnTo>
                  <a:pt x="0" y="6760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43849" y="6051569"/>
            <a:ext cx="10200302" cy="1580550"/>
            <a:chOff x="0" y="0"/>
            <a:chExt cx="2686499" cy="416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6499" cy="416277"/>
            </a:xfrm>
            <a:custGeom>
              <a:avLst/>
              <a:gdLst/>
              <a:ahLst/>
              <a:cxnLst/>
              <a:rect r="r" b="b" t="t" l="l"/>
              <a:pathLst>
                <a:path h="416277" w="2686499">
                  <a:moveTo>
                    <a:pt x="17457" y="0"/>
                  </a:moveTo>
                  <a:lnTo>
                    <a:pt x="2669043" y="0"/>
                  </a:lnTo>
                  <a:cubicBezTo>
                    <a:pt x="2678684" y="0"/>
                    <a:pt x="2686499" y="7816"/>
                    <a:pt x="2686499" y="17457"/>
                  </a:cubicBezTo>
                  <a:lnTo>
                    <a:pt x="2686499" y="398820"/>
                  </a:lnTo>
                  <a:cubicBezTo>
                    <a:pt x="2686499" y="403450"/>
                    <a:pt x="2684660" y="407890"/>
                    <a:pt x="2681386" y="411164"/>
                  </a:cubicBezTo>
                  <a:cubicBezTo>
                    <a:pt x="2678112" y="414437"/>
                    <a:pt x="2673672" y="416277"/>
                    <a:pt x="2669043" y="416277"/>
                  </a:cubicBezTo>
                  <a:lnTo>
                    <a:pt x="17457" y="416277"/>
                  </a:lnTo>
                  <a:cubicBezTo>
                    <a:pt x="12827" y="416277"/>
                    <a:pt x="8387" y="414437"/>
                    <a:pt x="5113" y="411164"/>
                  </a:cubicBezTo>
                  <a:cubicBezTo>
                    <a:pt x="1839" y="407890"/>
                    <a:pt x="0" y="403450"/>
                    <a:pt x="0" y="398820"/>
                  </a:cubicBezTo>
                  <a:lnTo>
                    <a:pt x="0" y="17457"/>
                  </a:lnTo>
                  <a:cubicBezTo>
                    <a:pt x="0" y="12827"/>
                    <a:pt x="1839" y="8387"/>
                    <a:pt x="5113" y="5113"/>
                  </a:cubicBezTo>
                  <a:cubicBezTo>
                    <a:pt x="8387" y="1839"/>
                    <a:pt x="12827" y="0"/>
                    <a:pt x="17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686499" cy="50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23298" y="6105244"/>
            <a:ext cx="13241405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Ad-Tech Platform for</a:t>
            </a: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Discovery and Planning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65310" y="2133247"/>
            <a:ext cx="3757380" cy="3757380"/>
          </a:xfrm>
          <a:custGeom>
            <a:avLst/>
            <a:gdLst/>
            <a:ahLst/>
            <a:cxnLst/>
            <a:rect r="r" b="b" t="t" l="l"/>
            <a:pathLst>
              <a:path h="3757380" w="3757380">
                <a:moveTo>
                  <a:pt x="0" y="0"/>
                </a:moveTo>
                <a:lnTo>
                  <a:pt x="3757380" y="0"/>
                </a:lnTo>
                <a:lnTo>
                  <a:pt x="3757380" y="3757380"/>
                </a:lnTo>
                <a:lnTo>
                  <a:pt x="0" y="375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81720" y="7740369"/>
            <a:ext cx="372456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9163791" y="1986700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32053" y="2884181"/>
            <a:ext cx="3714421" cy="4965555"/>
            <a:chOff x="0" y="0"/>
            <a:chExt cx="1190180" cy="159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54257" y="2954644"/>
            <a:ext cx="3714421" cy="1064218"/>
            <a:chOff x="0" y="0"/>
            <a:chExt cx="1190180" cy="340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22867" y="2884181"/>
            <a:ext cx="3714421" cy="4965555"/>
            <a:chOff x="0" y="0"/>
            <a:chExt cx="1190180" cy="1591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5071" y="2954644"/>
            <a:ext cx="3714421" cy="1064218"/>
            <a:chOff x="0" y="0"/>
            <a:chExt cx="1190180" cy="340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14180" y="2884181"/>
            <a:ext cx="3714421" cy="4965555"/>
            <a:chOff x="0" y="0"/>
            <a:chExt cx="1190180" cy="1591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36383" y="2954644"/>
            <a:ext cx="3714421" cy="1064218"/>
            <a:chOff x="0" y="0"/>
            <a:chExt cx="1190180" cy="340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47030"/>
            <a:ext cx="6522951" cy="1038063"/>
            <a:chOff x="0" y="0"/>
            <a:chExt cx="8697268" cy="138408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697268" cy="1384084"/>
              <a:chOff x="0" y="0"/>
              <a:chExt cx="1717979" cy="2733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17979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717979">
                    <a:moveTo>
                      <a:pt x="0" y="0"/>
                    </a:moveTo>
                    <a:lnTo>
                      <a:pt x="1717979" y="0"/>
                    </a:lnTo>
                    <a:lnTo>
                      <a:pt x="1717979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17979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77166" y="192352"/>
              <a:ext cx="7879995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CF7F3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SWOT ANALYSIS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19095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Weakness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11648" y="4309240"/>
            <a:ext cx="3171118" cy="292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Dependence on offline retail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Price sensitivity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Seasonal dependency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Limited product category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154" y="2916109"/>
            <a:ext cx="3376237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Opportunity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91861" y="2916109"/>
            <a:ext cx="33885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Threat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95752" y="4318765"/>
            <a:ext cx="2819103" cy="33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Rising demand for women’s wear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expansion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Tier 2 &amp; Tier 3 market penetration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Product diversification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61188" y="4353948"/>
            <a:ext cx="3351473" cy="30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High competition.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Changing fashion trends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Economic slowdown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price wars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76777" y="2884181"/>
            <a:ext cx="3714421" cy="4965555"/>
            <a:chOff x="0" y="0"/>
            <a:chExt cx="1190180" cy="15910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98981" y="2954644"/>
            <a:ext cx="3714421" cy="1064218"/>
            <a:chOff x="0" y="0"/>
            <a:chExt cx="1190180" cy="3409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63819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Strength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6372" y="4309240"/>
            <a:ext cx="3201841" cy="2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Strong niche positioning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Affordability &amp; accessibility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Brand recognition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Wide product variety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68856" y="9163050"/>
            <a:ext cx="101727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-1015209" y="9579467"/>
            <a:ext cx="20037985" cy="2796778"/>
            <a:chOff x="0" y="0"/>
            <a:chExt cx="26717313" cy="3729038"/>
          </a:xfrm>
        </p:grpSpPr>
        <p:grpSp>
          <p:nvGrpSpPr>
            <p:cNvPr name="Group 44" id="4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3850" y="3757054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5707" y="3625535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9262" y="3694087"/>
            <a:ext cx="4516993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9262" y="468693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19262" y="6747190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19262" y="262668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9262" y="5717063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165100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APPAREL INDUSTRY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3894295" cy="1038063"/>
            <a:chOff x="0" y="0"/>
            <a:chExt cx="1025658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5658" cy="273399"/>
            </a:xfrm>
            <a:custGeom>
              <a:avLst/>
              <a:gdLst/>
              <a:ahLst/>
              <a:cxnLst/>
              <a:rect r="r" b="b" t="t" l="l"/>
              <a:pathLst>
                <a:path h="273399" w="1025658">
                  <a:moveTo>
                    <a:pt x="0" y="0"/>
                  </a:moveTo>
                  <a:lnTo>
                    <a:pt x="1025658" y="0"/>
                  </a:lnTo>
                  <a:lnTo>
                    <a:pt x="102565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2565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354896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SOV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SOV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07455" y="1580245"/>
            <a:ext cx="11408528" cy="645768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489736" cy="1038063"/>
            <a:chOff x="0" y="0"/>
            <a:chExt cx="276272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2729" cy="273399"/>
            </a:xfrm>
            <a:custGeom>
              <a:avLst/>
              <a:gdLst/>
              <a:ahLst/>
              <a:cxnLst/>
              <a:rect r="r" b="b" t="t" l="l"/>
              <a:pathLst>
                <a:path h="273399" w="2762729">
                  <a:moveTo>
                    <a:pt x="0" y="0"/>
                  </a:moveTo>
                  <a:lnTo>
                    <a:pt x="2762729" y="0"/>
                  </a:lnTo>
                  <a:lnTo>
                    <a:pt x="276272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76272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44402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Digital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022834" cy="1038063"/>
            <a:chOff x="0" y="0"/>
            <a:chExt cx="2376384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6384" cy="273399"/>
            </a:xfrm>
            <a:custGeom>
              <a:avLst/>
              <a:gdLst/>
              <a:ahLst/>
              <a:cxnLst/>
              <a:rect r="r" b="b" t="t" l="l"/>
              <a:pathLst>
                <a:path h="273399" w="2376384">
                  <a:moveTo>
                    <a:pt x="0" y="0"/>
                  </a:moveTo>
                  <a:lnTo>
                    <a:pt x="2376384" y="0"/>
                  </a:lnTo>
                  <a:lnTo>
                    <a:pt x="237638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376384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08539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TV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TV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PRINT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Print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RADIO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Radio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680344" cy="1038063"/>
            <a:chOff x="0" y="0"/>
            <a:chExt cx="2812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2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812930">
                  <a:moveTo>
                    <a:pt x="0" y="0"/>
                  </a:moveTo>
                  <a:lnTo>
                    <a:pt x="2812930" y="0"/>
                  </a:lnTo>
                  <a:lnTo>
                    <a:pt x="2812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812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0991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OUTDOOR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Outdoor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1805846" cy="1038063"/>
            <a:chOff x="0" y="0"/>
            <a:chExt cx="310935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9359" cy="273399"/>
            </a:xfrm>
            <a:custGeom>
              <a:avLst/>
              <a:gdLst/>
              <a:ahLst/>
              <a:cxnLst/>
              <a:rect r="r" b="b" t="t" l="l"/>
              <a:pathLst>
                <a:path h="273399" w="3109359">
                  <a:moveTo>
                    <a:pt x="0" y="0"/>
                  </a:moveTo>
                  <a:lnTo>
                    <a:pt x="3109359" y="0"/>
                  </a:lnTo>
                  <a:lnTo>
                    <a:pt x="310935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10935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98780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ALL VERTICAL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All Vertical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76659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898001" y="4345766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0"/>
                </a:moveTo>
                <a:lnTo>
                  <a:pt x="0" y="0"/>
                </a:lnTo>
                <a:lnTo>
                  <a:pt x="0" y="10287000"/>
                </a:lnTo>
                <a:lnTo>
                  <a:pt x="10290346" y="10287000"/>
                </a:lnTo>
                <a:lnTo>
                  <a:pt x="10290346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6298312" y="4084489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6318010" y="6555475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1912564" y="4078077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32262" y="6549064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42946" y="3898311"/>
            <a:ext cx="506479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2288" y="6307825"/>
            <a:ext cx="3330648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50,000+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1908" y="6307825"/>
            <a:ext cx="405294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3,00,000+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108" y="6307825"/>
            <a:ext cx="4066483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5,00,000+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8873" y="3898311"/>
            <a:ext cx="197901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9947" y="3898311"/>
            <a:ext cx="2790806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5,000+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5509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Verticals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7702" y="4989931"/>
            <a:ext cx="3621353" cy="81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Qualified 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4198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Satisfied Clients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1306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Vendor Tie-Ups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7702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Successful Campaigns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6739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 Options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9259" y="2086664"/>
            <a:ext cx="154755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India's leading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platform for media discovery, planning, and execution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the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14+ years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driving superior brand visibility and results.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461409" cy="1038063"/>
            <a:chOff x="0" y="0"/>
            <a:chExt cx="196514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5145" cy="273399"/>
            </a:xfrm>
            <a:custGeom>
              <a:avLst/>
              <a:gdLst/>
              <a:ahLst/>
              <a:cxnLst/>
              <a:rect r="r" b="b" t="t" l="l"/>
              <a:pathLst>
                <a:path h="273399" w="1965145">
                  <a:moveTo>
                    <a:pt x="0" y="0"/>
                  </a:moveTo>
                  <a:lnTo>
                    <a:pt x="1965145" y="0"/>
                  </a:lnTo>
                  <a:lnTo>
                    <a:pt x="196514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6514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3435" y="221415"/>
            <a:ext cx="7116074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Trend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1589" y="1143395"/>
            <a:ext cx="15156041" cy="730499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85411" y="1681900"/>
            <a:ext cx="11917177" cy="5943392"/>
            <a:chOff x="0" y="0"/>
            <a:chExt cx="3138680" cy="15653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8681" cy="1565338"/>
            </a:xfrm>
            <a:custGeom>
              <a:avLst/>
              <a:gdLst/>
              <a:ahLst/>
              <a:cxnLst/>
              <a:rect r="r" b="b" t="t" l="l"/>
              <a:pathLst>
                <a:path h="1565338" w="3138681">
                  <a:moveTo>
                    <a:pt x="25986" y="0"/>
                  </a:moveTo>
                  <a:lnTo>
                    <a:pt x="3112695" y="0"/>
                  </a:lnTo>
                  <a:cubicBezTo>
                    <a:pt x="3127046" y="0"/>
                    <a:pt x="3138681" y="11634"/>
                    <a:pt x="3138681" y="25986"/>
                  </a:cubicBezTo>
                  <a:lnTo>
                    <a:pt x="3138681" y="1539352"/>
                  </a:lnTo>
                  <a:cubicBezTo>
                    <a:pt x="3138681" y="1553704"/>
                    <a:pt x="3127046" y="1565338"/>
                    <a:pt x="3112695" y="1565338"/>
                  </a:cubicBezTo>
                  <a:lnTo>
                    <a:pt x="25986" y="1565338"/>
                  </a:lnTo>
                  <a:cubicBezTo>
                    <a:pt x="11634" y="1565338"/>
                    <a:pt x="0" y="1553704"/>
                    <a:pt x="0" y="1539352"/>
                  </a:cubicBezTo>
                  <a:lnTo>
                    <a:pt x="0" y="25986"/>
                  </a:lnTo>
                  <a:cubicBezTo>
                    <a:pt x="0" y="11634"/>
                    <a:pt x="11634" y="0"/>
                    <a:pt x="259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38680" cy="165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0046" y="1244786"/>
            <a:ext cx="6787907" cy="636821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085708" y="6999714"/>
            <a:ext cx="4347299" cy="39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Share of Voice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5335" y="221415"/>
            <a:ext cx="690295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927" y="2269894"/>
            <a:ext cx="4855036" cy="5372746"/>
            <a:chOff x="0" y="0"/>
            <a:chExt cx="1582689" cy="1751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415" y="6813654"/>
            <a:ext cx="2465400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8809" y="2320369"/>
            <a:ext cx="5282611" cy="471724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687595" y="2269894"/>
            <a:ext cx="4855036" cy="5372746"/>
            <a:chOff x="0" y="0"/>
            <a:chExt cx="1582689" cy="17514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60961" y="6806947"/>
            <a:ext cx="230830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Brands Spend Seasonality (FY 24'-25')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95477" y="2320369"/>
            <a:ext cx="5282611" cy="471724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2404264" y="2264627"/>
            <a:ext cx="4855036" cy="5372746"/>
            <a:chOff x="0" y="0"/>
            <a:chExt cx="1582689" cy="1751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843686" y="6806947"/>
            <a:ext cx="2465400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54347" y="2318939"/>
            <a:ext cx="5236573" cy="470957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72636" y="1681900"/>
            <a:ext cx="10833035" cy="6437206"/>
            <a:chOff x="0" y="0"/>
            <a:chExt cx="2853145" cy="1695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3145" cy="1695396"/>
            </a:xfrm>
            <a:custGeom>
              <a:avLst/>
              <a:gdLst/>
              <a:ahLst/>
              <a:cxnLst/>
              <a:rect r="r" b="b" t="t" l="l"/>
              <a:pathLst>
                <a:path h="1695396" w="2853145">
                  <a:moveTo>
                    <a:pt x="28586" y="0"/>
                  </a:moveTo>
                  <a:lnTo>
                    <a:pt x="2824559" y="0"/>
                  </a:lnTo>
                  <a:cubicBezTo>
                    <a:pt x="2840347" y="0"/>
                    <a:pt x="2853145" y="12799"/>
                    <a:pt x="2853145" y="28586"/>
                  </a:cubicBezTo>
                  <a:lnTo>
                    <a:pt x="2853145" y="1666810"/>
                  </a:lnTo>
                  <a:cubicBezTo>
                    <a:pt x="2853145" y="1674391"/>
                    <a:pt x="2850133" y="1681662"/>
                    <a:pt x="2844772" y="1687023"/>
                  </a:cubicBezTo>
                  <a:cubicBezTo>
                    <a:pt x="2839411" y="1692384"/>
                    <a:pt x="2832140" y="1695396"/>
                    <a:pt x="2824559" y="1695396"/>
                  </a:cubicBezTo>
                  <a:lnTo>
                    <a:pt x="28586" y="1695396"/>
                  </a:lnTo>
                  <a:cubicBezTo>
                    <a:pt x="12799" y="1695396"/>
                    <a:pt x="0" y="1682597"/>
                    <a:pt x="0" y="1666810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53145" cy="178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7393" y="1867934"/>
            <a:ext cx="585547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Brands Share - Media Level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78630" y="1877513"/>
            <a:ext cx="5561565" cy="658156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40074" y="3994909"/>
            <a:ext cx="5022652" cy="23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Print-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Radio - Brand 4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Outdoor - N/A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TV 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Digital Brand 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335" y="221415"/>
            <a:ext cx="78708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RADIO SPENDS TOP CITIES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83833" y="1572577"/>
            <a:ext cx="10764067" cy="7352912"/>
            <a:chOff x="0" y="0"/>
            <a:chExt cx="14352089" cy="980388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352089" cy="9803882"/>
              <a:chOff x="0" y="0"/>
              <a:chExt cx="2809499" cy="191916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09499" cy="1919163"/>
              </a:xfrm>
              <a:custGeom>
                <a:avLst/>
                <a:gdLst/>
                <a:ahLst/>
                <a:cxnLst/>
                <a:rect r="r" b="b" t="t" l="l"/>
                <a:pathLst>
                  <a:path h="1919163" w="2809499">
                    <a:moveTo>
                      <a:pt x="29436" y="0"/>
                    </a:moveTo>
                    <a:lnTo>
                      <a:pt x="2780063" y="0"/>
                    </a:lnTo>
                    <a:cubicBezTo>
                      <a:pt x="2787870" y="0"/>
                      <a:pt x="2795357" y="3101"/>
                      <a:pt x="2800878" y="8622"/>
                    </a:cubicBezTo>
                    <a:cubicBezTo>
                      <a:pt x="2806398" y="14142"/>
                      <a:pt x="2809499" y="21629"/>
                      <a:pt x="2809499" y="29436"/>
                    </a:cubicBezTo>
                    <a:lnTo>
                      <a:pt x="2809499" y="1889727"/>
                    </a:lnTo>
                    <a:cubicBezTo>
                      <a:pt x="2809499" y="1897534"/>
                      <a:pt x="2806398" y="1905021"/>
                      <a:pt x="2800878" y="1910542"/>
                    </a:cubicBezTo>
                    <a:cubicBezTo>
                      <a:pt x="2795357" y="1916062"/>
                      <a:pt x="2787870" y="1919163"/>
                      <a:pt x="2780063" y="1919163"/>
                    </a:cubicBezTo>
                    <a:lnTo>
                      <a:pt x="29436" y="1919163"/>
                    </a:lnTo>
                    <a:cubicBezTo>
                      <a:pt x="13179" y="1919163"/>
                      <a:pt x="0" y="1905984"/>
                      <a:pt x="0" y="1889727"/>
                    </a:cubicBezTo>
                    <a:lnTo>
                      <a:pt x="0" y="29436"/>
                    </a:lnTo>
                    <a:cubicBezTo>
                      <a:pt x="0" y="21629"/>
                      <a:pt x="3101" y="14142"/>
                      <a:pt x="8622" y="8622"/>
                    </a:cubicBezTo>
                    <a:cubicBezTo>
                      <a:pt x="14142" y="3101"/>
                      <a:pt x="21629" y="0"/>
                      <a:pt x="29436" y="0"/>
                    </a:cubicBezTo>
                    <a:close/>
                  </a:path>
                </a:pathLst>
              </a:custGeom>
              <a:solidFill>
                <a:srgbClr val="FFE2F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2809499" cy="2004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37576" y="622460"/>
              <a:ext cx="12484493" cy="521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8"/>
                </a:lnSpc>
                <a:spcBef>
                  <a:spcPct val="0"/>
                </a:spcBef>
              </a:pPr>
              <a:r>
                <a:rPr lang="en-US" b="true" sz="2363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Top cities based on ad spend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>
              <a:off x="147683" y="533579"/>
              <a:ext cx="14264278" cy="9970860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29580" y="9191625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7558" y="1550291"/>
            <a:ext cx="10632883" cy="7186418"/>
            <a:chOff x="0" y="0"/>
            <a:chExt cx="2839556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9556" cy="1919163"/>
            </a:xfrm>
            <a:custGeom>
              <a:avLst/>
              <a:gdLst/>
              <a:ahLst/>
              <a:cxnLst/>
              <a:rect r="r" b="b" t="t" l="l"/>
              <a:pathLst>
                <a:path h="1919163" w="2839556">
                  <a:moveTo>
                    <a:pt x="29124" y="0"/>
                  </a:moveTo>
                  <a:lnTo>
                    <a:pt x="2810432" y="0"/>
                  </a:lnTo>
                  <a:cubicBezTo>
                    <a:pt x="2818156" y="0"/>
                    <a:pt x="2825564" y="3068"/>
                    <a:pt x="2831026" y="8530"/>
                  </a:cubicBezTo>
                  <a:cubicBezTo>
                    <a:pt x="2836488" y="13992"/>
                    <a:pt x="2839556" y="21400"/>
                    <a:pt x="2839556" y="29124"/>
                  </a:cubicBezTo>
                  <a:lnTo>
                    <a:pt x="2839556" y="1890039"/>
                  </a:lnTo>
                  <a:cubicBezTo>
                    <a:pt x="2839556" y="1897763"/>
                    <a:pt x="2836488" y="1905171"/>
                    <a:pt x="2831026" y="1910633"/>
                  </a:cubicBezTo>
                  <a:cubicBezTo>
                    <a:pt x="2825564" y="1916095"/>
                    <a:pt x="2818156" y="1919163"/>
                    <a:pt x="2810432" y="1919163"/>
                  </a:cubicBezTo>
                  <a:lnTo>
                    <a:pt x="29124" y="1919163"/>
                  </a:lnTo>
                  <a:cubicBezTo>
                    <a:pt x="21400" y="1919163"/>
                    <a:pt x="13992" y="1916095"/>
                    <a:pt x="8530" y="1910633"/>
                  </a:cubicBezTo>
                  <a:cubicBezTo>
                    <a:pt x="3068" y="1905171"/>
                    <a:pt x="0" y="1897763"/>
                    <a:pt x="0" y="1890039"/>
                  </a:cubicBezTo>
                  <a:lnTo>
                    <a:pt x="0" y="29124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39556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766022" cy="1038063"/>
            <a:chOff x="0" y="0"/>
            <a:chExt cx="2045372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5372" cy="273399"/>
            </a:xfrm>
            <a:custGeom>
              <a:avLst/>
              <a:gdLst/>
              <a:ahLst/>
              <a:cxnLst/>
              <a:rect r="r" b="b" t="t" l="l"/>
              <a:pathLst>
                <a:path h="273399" w="2045372">
                  <a:moveTo>
                    <a:pt x="0" y="0"/>
                  </a:moveTo>
                  <a:lnTo>
                    <a:pt x="2045372" y="0"/>
                  </a:lnTo>
                  <a:lnTo>
                    <a:pt x="204537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04537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12805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TV SPENDS TOP GENRES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6256" y="2000832"/>
            <a:ext cx="9249257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genres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6971" y="1932093"/>
            <a:ext cx="10567828" cy="732745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52257" y="1550291"/>
            <a:ext cx="11983486" cy="7186418"/>
            <a:chOff x="0" y="0"/>
            <a:chExt cx="3200240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240" cy="1919163"/>
            </a:xfrm>
            <a:custGeom>
              <a:avLst/>
              <a:gdLst/>
              <a:ahLst/>
              <a:cxnLst/>
              <a:rect r="r" b="b" t="t" l="l"/>
              <a:pathLst>
                <a:path h="1919163" w="3200240">
                  <a:moveTo>
                    <a:pt x="25842" y="0"/>
                  </a:moveTo>
                  <a:lnTo>
                    <a:pt x="3174398" y="0"/>
                  </a:lnTo>
                  <a:cubicBezTo>
                    <a:pt x="3181252" y="0"/>
                    <a:pt x="3187825" y="2723"/>
                    <a:pt x="3192671" y="7569"/>
                  </a:cubicBezTo>
                  <a:cubicBezTo>
                    <a:pt x="3197518" y="12415"/>
                    <a:pt x="3200240" y="18988"/>
                    <a:pt x="3200240" y="25842"/>
                  </a:cubicBezTo>
                  <a:lnTo>
                    <a:pt x="3200240" y="1893321"/>
                  </a:lnTo>
                  <a:cubicBezTo>
                    <a:pt x="3200240" y="1900175"/>
                    <a:pt x="3197518" y="1906748"/>
                    <a:pt x="3192671" y="1911594"/>
                  </a:cubicBezTo>
                  <a:cubicBezTo>
                    <a:pt x="3187825" y="1916440"/>
                    <a:pt x="3181252" y="1919163"/>
                    <a:pt x="3174398" y="1919163"/>
                  </a:cubicBezTo>
                  <a:lnTo>
                    <a:pt x="25842" y="1919163"/>
                  </a:lnTo>
                  <a:cubicBezTo>
                    <a:pt x="18988" y="1919163"/>
                    <a:pt x="12415" y="1916440"/>
                    <a:pt x="7569" y="1911594"/>
                  </a:cubicBezTo>
                  <a:cubicBezTo>
                    <a:pt x="2723" y="1906748"/>
                    <a:pt x="0" y="1900175"/>
                    <a:pt x="0" y="1893321"/>
                  </a:cubicBezTo>
                  <a:lnTo>
                    <a:pt x="0" y="25842"/>
                  </a:lnTo>
                  <a:cubicBezTo>
                    <a:pt x="0" y="18988"/>
                    <a:pt x="2723" y="12415"/>
                    <a:pt x="7569" y="7569"/>
                  </a:cubicBezTo>
                  <a:cubicBezTo>
                    <a:pt x="12415" y="2723"/>
                    <a:pt x="18988" y="0"/>
                    <a:pt x="25842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200240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9447108" cy="1038063"/>
            <a:chOff x="0" y="0"/>
            <a:chExt cx="2488127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8127" cy="273399"/>
            </a:xfrm>
            <a:custGeom>
              <a:avLst/>
              <a:gdLst/>
              <a:ahLst/>
              <a:cxnLst/>
              <a:rect r="r" b="b" t="t" l="l"/>
              <a:pathLst>
                <a:path h="273399" w="2488127">
                  <a:moveTo>
                    <a:pt x="0" y="0"/>
                  </a:moveTo>
                  <a:lnTo>
                    <a:pt x="2488127" y="0"/>
                  </a:lnTo>
                  <a:lnTo>
                    <a:pt x="248812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48812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101773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PRINT TOP CITIES SPEND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8596" y="2000832"/>
            <a:ext cx="10424109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cities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75567" y="1820231"/>
            <a:ext cx="11910166" cy="756091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131" y="8939530"/>
            <a:ext cx="2362714" cy="3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18100" y="1481347"/>
            <a:ext cx="10033646" cy="7324305"/>
            <a:chOff x="0" y="0"/>
            <a:chExt cx="2406735" cy="1756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735" cy="1756855"/>
            </a:xfrm>
            <a:custGeom>
              <a:avLst/>
              <a:gdLst/>
              <a:ahLst/>
              <a:cxnLst/>
              <a:rect r="r" b="b" t="t" l="l"/>
              <a:pathLst>
                <a:path h="1756855" w="2406735">
                  <a:moveTo>
                    <a:pt x="30864" y="0"/>
                  </a:moveTo>
                  <a:lnTo>
                    <a:pt x="2375872" y="0"/>
                  </a:lnTo>
                  <a:cubicBezTo>
                    <a:pt x="2384057" y="0"/>
                    <a:pt x="2391907" y="3252"/>
                    <a:pt x="2397696" y="9040"/>
                  </a:cubicBezTo>
                  <a:cubicBezTo>
                    <a:pt x="2403484" y="14828"/>
                    <a:pt x="2406735" y="22678"/>
                    <a:pt x="2406735" y="30864"/>
                  </a:cubicBezTo>
                  <a:lnTo>
                    <a:pt x="2406735" y="1725991"/>
                  </a:lnTo>
                  <a:cubicBezTo>
                    <a:pt x="2406735" y="1743037"/>
                    <a:pt x="2392917" y="1756855"/>
                    <a:pt x="2375872" y="1756855"/>
                  </a:cubicBezTo>
                  <a:lnTo>
                    <a:pt x="30864" y="1756855"/>
                  </a:lnTo>
                  <a:cubicBezTo>
                    <a:pt x="13818" y="1756855"/>
                    <a:pt x="0" y="1743037"/>
                    <a:pt x="0" y="1725991"/>
                  </a:cubicBezTo>
                  <a:lnTo>
                    <a:pt x="0" y="30864"/>
                  </a:lnTo>
                  <a:cubicBezTo>
                    <a:pt x="0" y="13818"/>
                    <a:pt x="13818" y="0"/>
                    <a:pt x="3086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06735" cy="184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68364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 SPEND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3476" y="1818934"/>
            <a:ext cx="8727997" cy="44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57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 spend in digital category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7989" y="1869335"/>
            <a:ext cx="9858970" cy="7420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200922" cy="1038063"/>
            <a:chOff x="0" y="0"/>
            <a:chExt cx="1633165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164" cy="273399"/>
            </a:xfrm>
            <a:custGeom>
              <a:avLst/>
              <a:gdLst/>
              <a:ahLst/>
              <a:cxnLst/>
              <a:rect r="r" b="b" t="t" l="l"/>
              <a:pathLst>
                <a:path h="273399" w="1633164">
                  <a:moveTo>
                    <a:pt x="0" y="0"/>
                  </a:moveTo>
                  <a:lnTo>
                    <a:pt x="1633164" y="0"/>
                  </a:lnTo>
                  <a:lnTo>
                    <a:pt x="163316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63316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6813" y="2465274"/>
            <a:ext cx="4594273" cy="5356452"/>
            <a:chOff x="0" y="0"/>
            <a:chExt cx="1210014" cy="1410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0588" y="2550999"/>
            <a:ext cx="4594273" cy="2253229"/>
            <a:chOff x="0" y="0"/>
            <a:chExt cx="1210014" cy="5934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04012" y="2465274"/>
            <a:ext cx="4594273" cy="5356452"/>
            <a:chOff x="0" y="0"/>
            <a:chExt cx="1210014" cy="1410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07787" y="2550999"/>
            <a:ext cx="4594273" cy="2253229"/>
            <a:chOff x="0" y="0"/>
            <a:chExt cx="1210014" cy="593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1827" y="2465274"/>
            <a:ext cx="4594273" cy="5356452"/>
            <a:chOff x="0" y="0"/>
            <a:chExt cx="1210014" cy="14107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17409" y="2550999"/>
            <a:ext cx="4594273" cy="2253229"/>
            <a:chOff x="0" y="0"/>
            <a:chExt cx="1210014" cy="5934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45335" y="221415"/>
            <a:ext cx="585558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CATEGORY TRENDS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7386" y="2864541"/>
            <a:ext cx="3845976" cy="151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Strong Growth in Bottom-Wear / Separates 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588" y="5019675"/>
            <a:ext cx="4594273" cy="18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34" indent="-277867" lvl="1">
              <a:lnSpc>
                <a:spcPts val="3603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Women’s bottom-wear category, growing at ~12% CAGR, organised market share rising.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16496" y="3050257"/>
            <a:ext cx="3976856" cy="112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Category Expansion &amp; New Segments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7909" y="2951340"/>
            <a:ext cx="4498191" cy="12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Pricing &amp; Margins Strategy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16496" y="4941982"/>
            <a:ext cx="4082593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New styles (palazzos, trousers, jeggings) + entry into top-wear &amp; some men’s products.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42298" y="5038725"/>
            <a:ext cx="3710177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~95%+ of sales are at full price, very little discounting. This helps margin protection.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4" id="3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MEDIA LANDSCAPE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9213" y="2875623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8" y="0"/>
                </a:lnTo>
                <a:lnTo>
                  <a:pt x="633798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39656" y="2704150"/>
            <a:ext cx="8230348" cy="993084"/>
            <a:chOff x="0" y="0"/>
            <a:chExt cx="2167664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29633" y="3779656"/>
            <a:ext cx="784037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9633" y="4798675"/>
            <a:ext cx="621997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633" y="6836714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2493" y="2798686"/>
            <a:ext cx="5571768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2493" y="5817695"/>
            <a:ext cx="795305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1651" y="2511276"/>
            <a:ext cx="13824698" cy="5514772"/>
            <a:chOff x="0" y="0"/>
            <a:chExt cx="3181714" cy="1269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269209"/>
            </a:xfrm>
            <a:custGeom>
              <a:avLst/>
              <a:gdLst/>
              <a:ahLst/>
              <a:cxnLst/>
              <a:rect r="r" b="b" t="t" l="l"/>
              <a:pathLst>
                <a:path h="1269209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246808"/>
                  </a:lnTo>
                  <a:cubicBezTo>
                    <a:pt x="3181714" y="1259180"/>
                    <a:pt x="3171685" y="1269209"/>
                    <a:pt x="3159314" y="1269209"/>
                  </a:cubicBezTo>
                  <a:lnTo>
                    <a:pt x="22400" y="1269209"/>
                  </a:lnTo>
                  <a:cubicBezTo>
                    <a:pt x="10029" y="1269209"/>
                    <a:pt x="0" y="1259180"/>
                    <a:pt x="0" y="1246808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35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2429963" cy="1038063"/>
            <a:chOff x="0" y="0"/>
            <a:chExt cx="327373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3735" cy="273399"/>
            </a:xfrm>
            <a:custGeom>
              <a:avLst/>
              <a:gdLst/>
              <a:ahLst/>
              <a:cxnLst/>
              <a:rect r="r" b="b" t="t" l="l"/>
              <a:pathLst>
                <a:path h="273399" w="3273735">
                  <a:moveTo>
                    <a:pt x="0" y="0"/>
                  </a:moveTo>
                  <a:lnTo>
                    <a:pt x="3273735" y="0"/>
                  </a:lnTo>
                  <a:lnTo>
                    <a:pt x="327373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27373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282" y="2006635"/>
            <a:ext cx="12015438" cy="652405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5335" y="221415"/>
            <a:ext cx="1226779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POPULARITY OF APPAREL INDUSTRY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9812" y="8387973"/>
            <a:ext cx="1087156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Source:</a:t>
            </a:r>
            <a:r>
              <a:rPr lang="en-US" sz="15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Time period: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31651" y="1523677"/>
            <a:ext cx="8529064" cy="549014"/>
            <a:chOff x="0" y="0"/>
            <a:chExt cx="11372085" cy="73201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62279" y="76200"/>
              <a:ext cx="11309807" cy="655819"/>
              <a:chOff x="0" y="0"/>
              <a:chExt cx="1745341" cy="10120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A6A6A6">
                  <a:alpha val="58824"/>
                </a:srgbClr>
              </a:solidFill>
              <a:ln w="9525" cap="rnd">
                <a:solidFill>
                  <a:srgbClr val="A6A6A6">
                    <a:alpha val="58824"/>
                  </a:srgbClr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1309807" cy="655819"/>
              <a:chOff x="0" y="0"/>
              <a:chExt cx="1745341" cy="10120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9525" cap="rnd">
                <a:solidFill>
                  <a:srgbClr val="00CADC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33567" y="137833"/>
              <a:ext cx="369834" cy="378347"/>
            </a:xfrm>
            <a:custGeom>
              <a:avLst/>
              <a:gdLst/>
              <a:ahLst/>
              <a:cxnLst/>
              <a:rect r="r" b="b" t="t" l="l"/>
              <a:pathLst>
                <a:path h="378347" w="369834">
                  <a:moveTo>
                    <a:pt x="0" y="0"/>
                  </a:moveTo>
                  <a:lnTo>
                    <a:pt x="369834" y="0"/>
                  </a:lnTo>
                  <a:lnTo>
                    <a:pt x="369834" y="378347"/>
                  </a:lnTo>
                  <a:lnTo>
                    <a:pt x="0" y="37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988654" y="52108"/>
              <a:ext cx="9533255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 Radio leads the media popularity followed by Print &amp; Digital.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871853" cy="1038063"/>
            <a:chOff x="0" y="0"/>
            <a:chExt cx="180987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9871" cy="273399"/>
            </a:xfrm>
            <a:custGeom>
              <a:avLst/>
              <a:gdLst/>
              <a:ahLst/>
              <a:cxnLst/>
              <a:rect r="r" b="b" t="t" l="l"/>
              <a:pathLst>
                <a:path h="273399" w="1809871">
                  <a:moveTo>
                    <a:pt x="0" y="0"/>
                  </a:moveTo>
                  <a:lnTo>
                    <a:pt x="1809871" y="0"/>
                  </a:lnTo>
                  <a:lnTo>
                    <a:pt x="180987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0987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1551781" y="2260413"/>
          <a:ext cx="14177828" cy="6388049"/>
        </p:xfrm>
        <a:graphic>
          <a:graphicData uri="http://schemas.openxmlformats.org/presentationml/2006/ole">
            <p:oleObj imgW="17005300" imgH="9220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501103" y="124318"/>
            <a:ext cx="586964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TG REACH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5196643" cy="1038063"/>
            <a:chOff x="0" y="0"/>
            <a:chExt cx="4002408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2408" cy="273399"/>
            </a:xfrm>
            <a:custGeom>
              <a:avLst/>
              <a:gdLst/>
              <a:ahLst/>
              <a:cxnLst/>
              <a:rect r="r" b="b" t="t" l="l"/>
              <a:pathLst>
                <a:path h="273399" w="4002408">
                  <a:moveTo>
                    <a:pt x="0" y="0"/>
                  </a:moveTo>
                  <a:lnTo>
                    <a:pt x="4002408" y="0"/>
                  </a:lnTo>
                  <a:lnTo>
                    <a:pt x="40024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00240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2596118" y="1681900"/>
          <a:ext cx="16230600" cy="6275076"/>
        </p:xfrm>
        <a:graphic>
          <a:graphicData uri="http://schemas.openxmlformats.org/presentationml/2006/ole">
            <p:oleObj imgW="19469100" imgH="9525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45335" y="221415"/>
            <a:ext cx="14534761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POPULAR AD PLATFORMS AMONG TG (EFFECTIVENESS)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2765" y="4798466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685" y="4666946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27241" y="3676796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7241" y="4706924"/>
            <a:ext cx="756106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7241" y="676717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7241" y="5737051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7241" y="2646668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424082" cy="1071864"/>
            <a:chOff x="0" y="0"/>
            <a:chExt cx="19553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5314" cy="282302"/>
            </a:xfrm>
            <a:custGeom>
              <a:avLst/>
              <a:gdLst/>
              <a:ahLst/>
              <a:cxnLst/>
              <a:rect r="r" b="b" t="t" l="l"/>
              <a:pathLst>
                <a:path h="282302" w="1955314">
                  <a:moveTo>
                    <a:pt x="0" y="0"/>
                  </a:moveTo>
                  <a:lnTo>
                    <a:pt x="1955314" y="0"/>
                  </a:lnTo>
                  <a:lnTo>
                    <a:pt x="19553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53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67686" y="8468226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11679016" y="8327310"/>
            <a:ext cx="322931" cy="281830"/>
            <a:chOff x="0" y="0"/>
            <a:chExt cx="6985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2535" y="2549784"/>
            <a:ext cx="322931" cy="6352030"/>
            <a:chOff x="0" y="0"/>
            <a:chExt cx="430574" cy="8469373"/>
          </a:xfrm>
        </p:grpSpPr>
        <p:sp>
          <p:nvSpPr>
            <p:cNvPr name="AutoShape 13" id="13"/>
            <p:cNvSpPr/>
            <p:nvPr/>
          </p:nvSpPr>
          <p:spPr>
            <a:xfrm flipV="true">
              <a:off x="215287" y="563761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215287" y="3111163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3970779"/>
              <a:ext cx="430574" cy="375774"/>
              <a:chOff x="0" y="0"/>
              <a:chExt cx="698500" cy="6096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 flipV="true">
              <a:off x="215287" y="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6497226"/>
              <a:ext cx="430574" cy="375774"/>
              <a:chOff x="0" y="0"/>
              <a:chExt cx="698500" cy="6096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1465118"/>
              <a:ext cx="430574" cy="375774"/>
              <a:chOff x="0" y="0"/>
              <a:chExt cx="698500" cy="6096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flipV="true">
            <a:off x="5740977" y="2856574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08997" y="2202635"/>
            <a:ext cx="4431980" cy="1232907"/>
            <a:chOff x="0" y="0"/>
            <a:chExt cx="1337769" cy="3721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84932" y="2590805"/>
            <a:ext cx="3280110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OBJECTIVE ALIGNMENT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875572" y="2202635"/>
            <a:ext cx="4431980" cy="1232907"/>
            <a:chOff x="0" y="0"/>
            <a:chExt cx="1337769" cy="3721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451507" y="2424118"/>
            <a:ext cx="328011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AUDIENCE AND MARKET ANALYSIS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875572" y="4064191"/>
            <a:ext cx="4431980" cy="1218830"/>
            <a:chOff x="0" y="0"/>
            <a:chExt cx="1337769" cy="367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527146" y="4278636"/>
            <a:ext cx="3128833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FREQUENCY RECOMMENDATION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6875572" y="7839903"/>
            <a:ext cx="4431980" cy="1218830"/>
            <a:chOff x="0" y="0"/>
            <a:chExt cx="1337769" cy="367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325195" y="8221035"/>
            <a:ext cx="353273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BUDGETING &amp; MEDIA MIX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383214" y="7839903"/>
            <a:ext cx="4431980" cy="1218830"/>
            <a:chOff x="0" y="0"/>
            <a:chExt cx="1337769" cy="367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996675" y="8221035"/>
            <a:ext cx="320505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EXECUTION ROADMAP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6875572" y="6054546"/>
            <a:ext cx="4431980" cy="1232907"/>
            <a:chOff x="0" y="0"/>
            <a:chExt cx="1337769" cy="37214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7142587" y="6276030"/>
            <a:ext cx="389795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CHANNEL &amp; PLATFORM STRATEGY</a:t>
            </a:r>
          </a:p>
        </p:txBody>
      </p:sp>
      <p:grpSp>
        <p:nvGrpSpPr>
          <p:cNvPr name="Group 50" id="50"/>
          <p:cNvGrpSpPr/>
          <p:nvPr/>
        </p:nvGrpSpPr>
        <p:grpSpPr>
          <a:xfrm rot="-5400000">
            <a:off x="6179894" y="2715658"/>
            <a:ext cx="322931" cy="281830"/>
            <a:chOff x="0" y="0"/>
            <a:chExt cx="698500" cy="6096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4" id="5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333695" y="98774"/>
            <a:ext cx="67566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PLANNING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690142" cy="1071864"/>
            <a:chOff x="0" y="0"/>
            <a:chExt cx="255213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2136" cy="282302"/>
            </a:xfrm>
            <a:custGeom>
              <a:avLst/>
              <a:gdLst/>
              <a:ahLst/>
              <a:cxnLst/>
              <a:rect r="r" b="b" t="t" l="l"/>
              <a:pathLst>
                <a:path h="282302" w="2552136">
                  <a:moveTo>
                    <a:pt x="0" y="0"/>
                  </a:moveTo>
                  <a:lnTo>
                    <a:pt x="2552136" y="0"/>
                  </a:lnTo>
                  <a:lnTo>
                    <a:pt x="255213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55213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748023" y="3000200"/>
          <a:ext cx="6194097" cy="4541442"/>
        </p:xfrm>
        <a:graphic>
          <a:graphicData uri="http://schemas.openxmlformats.org/drawingml/2006/table">
            <a:tbl>
              <a:tblPr/>
              <a:tblGrid>
                <a:gridCol w="4833773"/>
              </a:tblGrid>
              <a:tr h="958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gradFill>
                            <a:gsLst>
                              <a:gs pos="0">
                                <a:srgbClr val="FCF7F3">
                                  <a:alpha val="100000"/>
                                </a:srgbClr>
                              </a:gs>
                              <a:gs pos="100000">
                                <a:srgbClr val="FFFFFF">
                                  <a:alpha val="100000"/>
                                </a:srgbClr>
                              </a:gs>
                            </a:gsLst>
                            <a:lin ang="2700000"/>
                          </a:gra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 Factors Considered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49"/>
                    </a:solidFill>
                  </a:tcPr>
                </a:tc>
              </a:tr>
              <a:tr h="890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Market Factors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Ad Factors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Media Factors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Objective- Awareness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33695" y="98774"/>
            <a:ext cx="81401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FREQUENCY CALCULATOR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9690142" y="3162300"/>
          <a:ext cx="6885841" cy="6096000"/>
        </p:xfrm>
        <a:graphic>
          <a:graphicData uri="http://schemas.openxmlformats.org/drawingml/2006/table">
            <a:tbl>
              <a:tblPr/>
              <a:tblGrid>
                <a:gridCol w="3484676"/>
                <a:gridCol w="2826934"/>
              </a:tblGrid>
              <a:tr h="2847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Campaign frequency estimator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weeks, aligned to a one-month lead-generation burst with room for optimisation.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Recommended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exposures per person on average, optimised for conversion without over-frequency.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2894" cy="1071864"/>
            <a:chOff x="0" y="0"/>
            <a:chExt cx="2452779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2779" cy="282302"/>
            </a:xfrm>
            <a:custGeom>
              <a:avLst/>
              <a:gdLst/>
              <a:ahLst/>
              <a:cxnLst/>
              <a:rect r="r" b="b" t="t" l="l"/>
              <a:pathLst>
                <a:path h="282302" w="2452779">
                  <a:moveTo>
                    <a:pt x="0" y="0"/>
                  </a:moveTo>
                  <a:lnTo>
                    <a:pt x="2452779" y="0"/>
                  </a:lnTo>
                  <a:lnTo>
                    <a:pt x="2452779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2779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00092" y="1599584"/>
            <a:ext cx="6843908" cy="860426"/>
            <a:chOff x="0" y="0"/>
            <a:chExt cx="2103208" cy="2644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208" cy="264418"/>
            </a:xfrm>
            <a:custGeom>
              <a:avLst/>
              <a:gdLst/>
              <a:ahLst/>
              <a:cxnLst/>
              <a:rect r="r" b="b" t="t" l="l"/>
              <a:pathLst>
                <a:path h="264418" w="2103208">
                  <a:moveTo>
                    <a:pt x="24887" y="0"/>
                  </a:moveTo>
                  <a:lnTo>
                    <a:pt x="2078321" y="0"/>
                  </a:lnTo>
                  <a:cubicBezTo>
                    <a:pt x="2092066" y="0"/>
                    <a:pt x="2103208" y="11142"/>
                    <a:pt x="2103208" y="24887"/>
                  </a:cubicBezTo>
                  <a:lnTo>
                    <a:pt x="2103208" y="239532"/>
                  </a:lnTo>
                  <a:cubicBezTo>
                    <a:pt x="2103208" y="253276"/>
                    <a:pt x="2092066" y="264418"/>
                    <a:pt x="2078321" y="264418"/>
                  </a:cubicBezTo>
                  <a:lnTo>
                    <a:pt x="24887" y="264418"/>
                  </a:lnTo>
                  <a:cubicBezTo>
                    <a:pt x="11142" y="264418"/>
                    <a:pt x="0" y="253276"/>
                    <a:pt x="0" y="239532"/>
                  </a:cubicBezTo>
                  <a:lnTo>
                    <a:pt x="0" y="24887"/>
                  </a:lnTo>
                  <a:cubicBezTo>
                    <a:pt x="0" y="11142"/>
                    <a:pt x="11142" y="0"/>
                    <a:pt x="2488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103208" cy="350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092" y="2602765"/>
            <a:ext cx="6372880" cy="796091"/>
            <a:chOff x="0" y="0"/>
            <a:chExt cx="1958456" cy="244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8456" cy="244648"/>
            </a:xfrm>
            <a:custGeom>
              <a:avLst/>
              <a:gdLst/>
              <a:ahLst/>
              <a:cxnLst/>
              <a:rect r="r" b="b" t="t" l="l"/>
              <a:pathLst>
                <a:path h="244648" w="1958456">
                  <a:moveTo>
                    <a:pt x="26726" y="0"/>
                  </a:moveTo>
                  <a:lnTo>
                    <a:pt x="1931730" y="0"/>
                  </a:lnTo>
                  <a:cubicBezTo>
                    <a:pt x="1946490" y="0"/>
                    <a:pt x="1958456" y="11966"/>
                    <a:pt x="1958456" y="26726"/>
                  </a:cubicBezTo>
                  <a:lnTo>
                    <a:pt x="1958456" y="217921"/>
                  </a:lnTo>
                  <a:cubicBezTo>
                    <a:pt x="1958456" y="225010"/>
                    <a:pt x="1955640" y="231808"/>
                    <a:pt x="1950628" y="236820"/>
                  </a:cubicBezTo>
                  <a:cubicBezTo>
                    <a:pt x="1945616" y="241832"/>
                    <a:pt x="1938818" y="244648"/>
                    <a:pt x="1931730" y="244648"/>
                  </a:cubicBezTo>
                  <a:lnTo>
                    <a:pt x="26726" y="244648"/>
                  </a:lnTo>
                  <a:cubicBezTo>
                    <a:pt x="11966" y="244648"/>
                    <a:pt x="0" y="232682"/>
                    <a:pt x="0" y="217921"/>
                  </a:cubicBezTo>
                  <a:lnTo>
                    <a:pt x="0" y="26726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6" y="0"/>
                  </a:cubicBezTo>
                  <a:close/>
                </a:path>
              </a:pathLst>
            </a:custGeom>
            <a:solidFill>
              <a:srgbClr val="510C3C">
                <a:alpha val="8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95845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00092" y="3541550"/>
            <a:ext cx="5972506" cy="796091"/>
            <a:chOff x="0" y="0"/>
            <a:chExt cx="1835417" cy="244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5416" cy="244648"/>
            </a:xfrm>
            <a:custGeom>
              <a:avLst/>
              <a:gdLst/>
              <a:ahLst/>
              <a:cxnLst/>
              <a:rect r="r" b="b" t="t" l="l"/>
              <a:pathLst>
                <a:path h="244648" w="1835416">
                  <a:moveTo>
                    <a:pt x="28518" y="0"/>
                  </a:moveTo>
                  <a:lnTo>
                    <a:pt x="1806899" y="0"/>
                  </a:lnTo>
                  <a:cubicBezTo>
                    <a:pt x="1822649" y="0"/>
                    <a:pt x="1835416" y="12768"/>
                    <a:pt x="1835416" y="28518"/>
                  </a:cubicBezTo>
                  <a:lnTo>
                    <a:pt x="1835416" y="216130"/>
                  </a:lnTo>
                  <a:cubicBezTo>
                    <a:pt x="1835416" y="231880"/>
                    <a:pt x="1822649" y="244648"/>
                    <a:pt x="1806899" y="244648"/>
                  </a:cubicBezTo>
                  <a:lnTo>
                    <a:pt x="28518" y="244648"/>
                  </a:lnTo>
                  <a:cubicBezTo>
                    <a:pt x="12768" y="244648"/>
                    <a:pt x="0" y="231880"/>
                    <a:pt x="0" y="216130"/>
                  </a:cubicBezTo>
                  <a:lnTo>
                    <a:pt x="0" y="28518"/>
                  </a:lnTo>
                  <a:cubicBezTo>
                    <a:pt x="0" y="12768"/>
                    <a:pt x="12768" y="0"/>
                    <a:pt x="28518" y="0"/>
                  </a:cubicBezTo>
                  <a:close/>
                </a:path>
              </a:pathLst>
            </a:custGeom>
            <a:solidFill>
              <a:srgbClr val="510C3C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835417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00092" y="4480335"/>
            <a:ext cx="5595683" cy="796091"/>
            <a:chOff x="0" y="0"/>
            <a:chExt cx="1719615" cy="244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9615" cy="244648"/>
            </a:xfrm>
            <a:custGeom>
              <a:avLst/>
              <a:gdLst/>
              <a:ahLst/>
              <a:cxnLst/>
              <a:rect r="r" b="b" t="t" l="l"/>
              <a:pathLst>
                <a:path h="244648" w="1719615">
                  <a:moveTo>
                    <a:pt x="30438" y="0"/>
                  </a:moveTo>
                  <a:lnTo>
                    <a:pt x="1689177" y="0"/>
                  </a:lnTo>
                  <a:cubicBezTo>
                    <a:pt x="1705987" y="0"/>
                    <a:pt x="1719615" y="13628"/>
                    <a:pt x="1719615" y="30438"/>
                  </a:cubicBezTo>
                  <a:lnTo>
                    <a:pt x="1719615" y="214209"/>
                  </a:lnTo>
                  <a:cubicBezTo>
                    <a:pt x="1719615" y="231020"/>
                    <a:pt x="1705987" y="244648"/>
                    <a:pt x="1689177" y="244648"/>
                  </a:cubicBezTo>
                  <a:lnTo>
                    <a:pt x="30438" y="244648"/>
                  </a:lnTo>
                  <a:cubicBezTo>
                    <a:pt x="13628" y="244648"/>
                    <a:pt x="0" y="231020"/>
                    <a:pt x="0" y="214209"/>
                  </a:cubicBezTo>
                  <a:lnTo>
                    <a:pt x="0" y="30438"/>
                  </a:lnTo>
                  <a:cubicBezTo>
                    <a:pt x="0" y="13628"/>
                    <a:pt x="13628" y="0"/>
                    <a:pt x="30438" y="0"/>
                  </a:cubicBezTo>
                  <a:close/>
                </a:path>
              </a:pathLst>
            </a:custGeom>
            <a:solidFill>
              <a:srgbClr val="510C3C">
                <a:alpha val="6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719615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00092" y="5419119"/>
            <a:ext cx="5265963" cy="796091"/>
            <a:chOff x="0" y="0"/>
            <a:chExt cx="1618288" cy="244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8288" cy="244648"/>
            </a:xfrm>
            <a:custGeom>
              <a:avLst/>
              <a:gdLst/>
              <a:ahLst/>
              <a:cxnLst/>
              <a:rect r="r" b="b" t="t" l="l"/>
              <a:pathLst>
                <a:path h="244648" w="1618288">
                  <a:moveTo>
                    <a:pt x="32344" y="0"/>
                  </a:moveTo>
                  <a:lnTo>
                    <a:pt x="1585944" y="0"/>
                  </a:lnTo>
                  <a:cubicBezTo>
                    <a:pt x="1603807" y="0"/>
                    <a:pt x="1618288" y="14481"/>
                    <a:pt x="1618288" y="32344"/>
                  </a:cubicBezTo>
                  <a:lnTo>
                    <a:pt x="1618288" y="212304"/>
                  </a:lnTo>
                  <a:cubicBezTo>
                    <a:pt x="1618288" y="230167"/>
                    <a:pt x="1603807" y="244648"/>
                    <a:pt x="1585944" y="244648"/>
                  </a:cubicBezTo>
                  <a:lnTo>
                    <a:pt x="32344" y="244648"/>
                  </a:lnTo>
                  <a:cubicBezTo>
                    <a:pt x="14481" y="244648"/>
                    <a:pt x="0" y="230167"/>
                    <a:pt x="0" y="212304"/>
                  </a:cubicBezTo>
                  <a:lnTo>
                    <a:pt x="0" y="32344"/>
                  </a:lnTo>
                  <a:cubicBezTo>
                    <a:pt x="0" y="14481"/>
                    <a:pt x="14481" y="0"/>
                    <a:pt x="32344" y="0"/>
                  </a:cubicBezTo>
                  <a:close/>
                </a:path>
              </a:pathLst>
            </a:custGeom>
            <a:solidFill>
              <a:srgbClr val="510C3C">
                <a:alpha val="6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61828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00092" y="6357904"/>
            <a:ext cx="4889140" cy="796091"/>
            <a:chOff x="0" y="0"/>
            <a:chExt cx="1502486" cy="24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2486" cy="244648"/>
            </a:xfrm>
            <a:custGeom>
              <a:avLst/>
              <a:gdLst/>
              <a:ahLst/>
              <a:cxnLst/>
              <a:rect r="r" b="b" t="t" l="l"/>
              <a:pathLst>
                <a:path h="244648" w="1502486">
                  <a:moveTo>
                    <a:pt x="34837" y="0"/>
                  </a:moveTo>
                  <a:lnTo>
                    <a:pt x="1467650" y="0"/>
                  </a:lnTo>
                  <a:cubicBezTo>
                    <a:pt x="1486889" y="0"/>
                    <a:pt x="1502486" y="15597"/>
                    <a:pt x="1502486" y="34837"/>
                  </a:cubicBezTo>
                  <a:lnTo>
                    <a:pt x="1502486" y="209811"/>
                  </a:lnTo>
                  <a:cubicBezTo>
                    <a:pt x="1502486" y="229051"/>
                    <a:pt x="1486889" y="244648"/>
                    <a:pt x="1467650" y="244648"/>
                  </a:cubicBezTo>
                  <a:lnTo>
                    <a:pt x="34837" y="244648"/>
                  </a:lnTo>
                  <a:cubicBezTo>
                    <a:pt x="15597" y="244648"/>
                    <a:pt x="0" y="229051"/>
                    <a:pt x="0" y="209811"/>
                  </a:cubicBezTo>
                  <a:lnTo>
                    <a:pt x="0" y="34837"/>
                  </a:lnTo>
                  <a:cubicBezTo>
                    <a:pt x="0" y="15597"/>
                    <a:pt x="15597" y="0"/>
                    <a:pt x="34837" y="0"/>
                  </a:cubicBezTo>
                  <a:close/>
                </a:path>
              </a:pathLst>
            </a:custGeom>
            <a:solidFill>
              <a:srgbClr val="510C3C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50248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300092" y="7296689"/>
            <a:ext cx="4535869" cy="796091"/>
            <a:chOff x="0" y="0"/>
            <a:chExt cx="1393922" cy="2446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3922" cy="244648"/>
            </a:xfrm>
            <a:custGeom>
              <a:avLst/>
              <a:gdLst/>
              <a:ahLst/>
              <a:cxnLst/>
              <a:rect r="r" b="b" t="t" l="l"/>
              <a:pathLst>
                <a:path h="244648" w="1393922">
                  <a:moveTo>
                    <a:pt x="37550" y="0"/>
                  </a:moveTo>
                  <a:lnTo>
                    <a:pt x="1356372" y="0"/>
                  </a:lnTo>
                  <a:cubicBezTo>
                    <a:pt x="1377111" y="0"/>
                    <a:pt x="1393922" y="16812"/>
                    <a:pt x="1393922" y="37550"/>
                  </a:cubicBezTo>
                  <a:lnTo>
                    <a:pt x="1393922" y="207097"/>
                  </a:lnTo>
                  <a:cubicBezTo>
                    <a:pt x="1393922" y="217056"/>
                    <a:pt x="1389966" y="226607"/>
                    <a:pt x="1382924" y="233649"/>
                  </a:cubicBezTo>
                  <a:cubicBezTo>
                    <a:pt x="1375882" y="240691"/>
                    <a:pt x="1366331" y="244648"/>
                    <a:pt x="1356372" y="244648"/>
                  </a:cubicBezTo>
                  <a:lnTo>
                    <a:pt x="37550" y="244648"/>
                  </a:lnTo>
                  <a:cubicBezTo>
                    <a:pt x="16812" y="244648"/>
                    <a:pt x="0" y="227836"/>
                    <a:pt x="0" y="207097"/>
                  </a:cubicBezTo>
                  <a:lnTo>
                    <a:pt x="0" y="37550"/>
                  </a:lnTo>
                  <a:cubicBezTo>
                    <a:pt x="0" y="16812"/>
                    <a:pt x="16812" y="0"/>
                    <a:pt x="3755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393922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300092" y="8199908"/>
            <a:ext cx="4088392" cy="796091"/>
            <a:chOff x="0" y="0"/>
            <a:chExt cx="1256408" cy="244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6408" cy="244648"/>
            </a:xfrm>
            <a:custGeom>
              <a:avLst/>
              <a:gdLst/>
              <a:ahLst/>
              <a:cxnLst/>
              <a:rect r="r" b="b" t="t" l="l"/>
              <a:pathLst>
                <a:path h="244648" w="1256408">
                  <a:moveTo>
                    <a:pt x="41660" y="0"/>
                  </a:moveTo>
                  <a:lnTo>
                    <a:pt x="1214748" y="0"/>
                  </a:lnTo>
                  <a:cubicBezTo>
                    <a:pt x="1225797" y="0"/>
                    <a:pt x="1236393" y="4389"/>
                    <a:pt x="1244206" y="12202"/>
                  </a:cubicBezTo>
                  <a:cubicBezTo>
                    <a:pt x="1252018" y="20015"/>
                    <a:pt x="1256408" y="30611"/>
                    <a:pt x="1256408" y="41660"/>
                  </a:cubicBezTo>
                  <a:lnTo>
                    <a:pt x="1256408" y="202988"/>
                  </a:lnTo>
                  <a:cubicBezTo>
                    <a:pt x="1256408" y="225996"/>
                    <a:pt x="1237756" y="244648"/>
                    <a:pt x="1214748" y="244648"/>
                  </a:cubicBezTo>
                  <a:lnTo>
                    <a:pt x="41660" y="244648"/>
                  </a:lnTo>
                  <a:cubicBezTo>
                    <a:pt x="18652" y="244648"/>
                    <a:pt x="0" y="225996"/>
                    <a:pt x="0" y="202988"/>
                  </a:cubicBezTo>
                  <a:lnTo>
                    <a:pt x="0" y="41660"/>
                  </a:lnTo>
                  <a:cubicBezTo>
                    <a:pt x="0" y="30611"/>
                    <a:pt x="4389" y="20015"/>
                    <a:pt x="12202" y="12202"/>
                  </a:cubicBezTo>
                  <a:cubicBezTo>
                    <a:pt x="20015" y="4389"/>
                    <a:pt x="30611" y="0"/>
                    <a:pt x="4166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25640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550020" y="1681900"/>
            <a:ext cx="766107" cy="638159"/>
          </a:xfrm>
          <a:custGeom>
            <a:avLst/>
            <a:gdLst/>
            <a:ahLst/>
            <a:cxnLst/>
            <a:rect r="r" b="b" t="t" l="l"/>
            <a:pathLst>
              <a:path h="638159" w="766107">
                <a:moveTo>
                  <a:pt x="0" y="0"/>
                </a:moveTo>
                <a:lnTo>
                  <a:pt x="766107" y="0"/>
                </a:lnTo>
                <a:lnTo>
                  <a:pt x="766107" y="638159"/>
                </a:lnTo>
                <a:lnTo>
                  <a:pt x="0" y="63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277501" y="2766526"/>
            <a:ext cx="527719" cy="543531"/>
          </a:xfrm>
          <a:custGeom>
            <a:avLst/>
            <a:gdLst/>
            <a:ahLst/>
            <a:cxnLst/>
            <a:rect r="r" b="b" t="t" l="l"/>
            <a:pathLst>
              <a:path h="543531" w="527719">
                <a:moveTo>
                  <a:pt x="0" y="0"/>
                </a:moveTo>
                <a:lnTo>
                  <a:pt x="527718" y="0"/>
                </a:lnTo>
                <a:lnTo>
                  <a:pt x="527718" y="543531"/>
                </a:lnTo>
                <a:lnTo>
                  <a:pt x="0" y="54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141728" y="3684606"/>
            <a:ext cx="711069" cy="515525"/>
          </a:xfrm>
          <a:custGeom>
            <a:avLst/>
            <a:gdLst/>
            <a:ahLst/>
            <a:cxnLst/>
            <a:rect r="r" b="b" t="t" l="l"/>
            <a:pathLst>
              <a:path h="515525" w="711069">
                <a:moveTo>
                  <a:pt x="0" y="0"/>
                </a:moveTo>
                <a:lnTo>
                  <a:pt x="711069" y="0"/>
                </a:lnTo>
                <a:lnTo>
                  <a:pt x="711069" y="515525"/>
                </a:lnTo>
                <a:lnTo>
                  <a:pt x="0" y="515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691180" y="4642441"/>
            <a:ext cx="752790" cy="520109"/>
          </a:xfrm>
          <a:custGeom>
            <a:avLst/>
            <a:gdLst/>
            <a:ahLst/>
            <a:cxnLst/>
            <a:rect r="r" b="b" t="t" l="l"/>
            <a:pathLst>
              <a:path h="520109" w="752790">
                <a:moveTo>
                  <a:pt x="0" y="0"/>
                </a:moveTo>
                <a:lnTo>
                  <a:pt x="752790" y="0"/>
                </a:lnTo>
                <a:lnTo>
                  <a:pt x="752790" y="520109"/>
                </a:lnTo>
                <a:lnTo>
                  <a:pt x="0" y="520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825607" y="5503909"/>
            <a:ext cx="527629" cy="547540"/>
          </a:xfrm>
          <a:custGeom>
            <a:avLst/>
            <a:gdLst/>
            <a:ahLst/>
            <a:cxnLst/>
            <a:rect r="r" b="b" t="t" l="l"/>
            <a:pathLst>
              <a:path h="547540" w="527629">
                <a:moveTo>
                  <a:pt x="0" y="0"/>
                </a:moveTo>
                <a:lnTo>
                  <a:pt x="527630" y="0"/>
                </a:lnTo>
                <a:lnTo>
                  <a:pt x="527630" y="547540"/>
                </a:lnTo>
                <a:lnTo>
                  <a:pt x="0" y="547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581618" y="6358085"/>
            <a:ext cx="487980" cy="607215"/>
          </a:xfrm>
          <a:custGeom>
            <a:avLst/>
            <a:gdLst/>
            <a:ahLst/>
            <a:cxnLst/>
            <a:rect r="r" b="b" t="t" l="l"/>
            <a:pathLst>
              <a:path h="607215" w="487980">
                <a:moveTo>
                  <a:pt x="0" y="0"/>
                </a:moveTo>
                <a:lnTo>
                  <a:pt x="487979" y="0"/>
                </a:lnTo>
                <a:lnTo>
                  <a:pt x="487979" y="607215"/>
                </a:lnTo>
                <a:lnTo>
                  <a:pt x="0" y="607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386081" y="7439745"/>
            <a:ext cx="843111" cy="550471"/>
          </a:xfrm>
          <a:custGeom>
            <a:avLst/>
            <a:gdLst/>
            <a:ahLst/>
            <a:cxnLst/>
            <a:rect r="r" b="b" t="t" l="l"/>
            <a:pathLst>
              <a:path h="550471" w="843111">
                <a:moveTo>
                  <a:pt x="0" y="0"/>
                </a:moveTo>
                <a:lnTo>
                  <a:pt x="843111" y="0"/>
                </a:lnTo>
                <a:lnTo>
                  <a:pt x="843111" y="550471"/>
                </a:lnTo>
                <a:lnTo>
                  <a:pt x="0" y="550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550020" y="8369005"/>
            <a:ext cx="507835" cy="539207"/>
          </a:xfrm>
          <a:custGeom>
            <a:avLst/>
            <a:gdLst/>
            <a:ahLst/>
            <a:cxnLst/>
            <a:rect r="r" b="b" t="t" l="l"/>
            <a:pathLst>
              <a:path h="539207" w="507835">
                <a:moveTo>
                  <a:pt x="0" y="0"/>
                </a:moveTo>
                <a:lnTo>
                  <a:pt x="507835" y="0"/>
                </a:lnTo>
                <a:lnTo>
                  <a:pt x="507835" y="539207"/>
                </a:lnTo>
                <a:lnTo>
                  <a:pt x="0" y="5392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466439" y="98774"/>
            <a:ext cx="867756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RECOMMENDATION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72454" y="1654673"/>
            <a:ext cx="1871516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Television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68422" y="2623651"/>
            <a:ext cx="142998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Cinema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37912" y="3588688"/>
            <a:ext cx="12779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Digital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651586" y="4540976"/>
            <a:ext cx="9128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Print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51586" y="5440006"/>
            <a:ext cx="1118155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Radio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627096" y="6353857"/>
            <a:ext cx="745607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BTL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27096" y="7318234"/>
            <a:ext cx="161570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Outdoor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12606" y="8220794"/>
            <a:ext cx="1888353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Influencer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0781" y="1722620"/>
            <a:ext cx="112448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43741" y="2660390"/>
            <a:ext cx="24101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2364" y="3599175"/>
            <a:ext cx="203774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43741" y="4537960"/>
            <a:ext cx="23703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73129" y="5475730"/>
            <a:ext cx="21550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76700" y="6413501"/>
            <a:ext cx="20061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91751" y="7308617"/>
            <a:ext cx="19316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01547" y="8246387"/>
            <a:ext cx="20612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8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8" id="5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2" id="6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643242" cy="1071864"/>
            <a:chOff x="0" y="0"/>
            <a:chExt cx="20130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3035" cy="282302"/>
            </a:xfrm>
            <a:custGeom>
              <a:avLst/>
              <a:gdLst/>
              <a:ahLst/>
              <a:cxnLst/>
              <a:rect r="r" b="b" t="t" l="l"/>
              <a:pathLst>
                <a:path h="282302" w="2013035">
                  <a:moveTo>
                    <a:pt x="0" y="0"/>
                  </a:moveTo>
                  <a:lnTo>
                    <a:pt x="2013035" y="0"/>
                  </a:lnTo>
                  <a:lnTo>
                    <a:pt x="20130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0130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79399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MEDIA MIX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3061939" y="2986673"/>
          <a:ext cx="3771900" cy="2514600"/>
        </p:xfrm>
        <a:graphic>
          <a:graphicData uri="http://schemas.openxmlformats.org/presentationml/2006/ole">
            <p:oleObj imgW="4521200" imgH="3263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311688" cy="1071864"/>
            <a:chOff x="0" y="0"/>
            <a:chExt cx="27158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5835" cy="282302"/>
            </a:xfrm>
            <a:custGeom>
              <a:avLst/>
              <a:gdLst/>
              <a:ahLst/>
              <a:cxnLst/>
              <a:rect r="r" b="b" t="t" l="l"/>
              <a:pathLst>
                <a:path h="282302" w="2715835">
                  <a:moveTo>
                    <a:pt x="0" y="0"/>
                  </a:moveTo>
                  <a:lnTo>
                    <a:pt x="2715835" y="0"/>
                  </a:lnTo>
                  <a:lnTo>
                    <a:pt x="27158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7158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9824582" cy="8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OUTDOOR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847637" cy="1071864"/>
            <a:chOff x="0" y="0"/>
            <a:chExt cx="2330242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0242" cy="282302"/>
            </a:xfrm>
            <a:custGeom>
              <a:avLst/>
              <a:gdLst/>
              <a:ahLst/>
              <a:cxnLst/>
              <a:rect r="r" b="b" t="t" l="l"/>
              <a:pathLst>
                <a:path h="282302" w="2330242">
                  <a:moveTo>
                    <a:pt x="0" y="0"/>
                  </a:moveTo>
                  <a:lnTo>
                    <a:pt x="2330242" y="0"/>
                  </a:lnTo>
                  <a:lnTo>
                    <a:pt x="2330242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330242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811381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BTL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033317" y="150590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5037289" cy="1038063"/>
            <a:chOff x="0" y="0"/>
            <a:chExt cx="132669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693" cy="273399"/>
            </a:xfrm>
            <a:custGeom>
              <a:avLst/>
              <a:gdLst/>
              <a:ahLst/>
              <a:cxnLst/>
              <a:rect r="r" b="b" t="t" l="l"/>
              <a:pathLst>
                <a:path h="273399" w="1326693">
                  <a:moveTo>
                    <a:pt x="0" y="0"/>
                  </a:moveTo>
                  <a:lnTo>
                    <a:pt x="1326693" y="0"/>
                  </a:lnTo>
                  <a:lnTo>
                    <a:pt x="132669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32669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69516" y="3505857"/>
            <a:ext cx="2978925" cy="1606627"/>
            <a:chOff x="0" y="0"/>
            <a:chExt cx="1551890" cy="8369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890" cy="836983"/>
            </a:xfrm>
            <a:custGeom>
              <a:avLst/>
              <a:gdLst/>
              <a:ahLst/>
              <a:cxnLst/>
              <a:rect r="r" b="b" t="t" l="l"/>
              <a:pathLst>
                <a:path h="836983" w="1551890">
                  <a:moveTo>
                    <a:pt x="38983" y="0"/>
                  </a:moveTo>
                  <a:lnTo>
                    <a:pt x="1512907" y="0"/>
                  </a:lnTo>
                  <a:cubicBezTo>
                    <a:pt x="1523246" y="0"/>
                    <a:pt x="1533162" y="4107"/>
                    <a:pt x="1540472" y="11418"/>
                  </a:cubicBezTo>
                  <a:cubicBezTo>
                    <a:pt x="1547783" y="18729"/>
                    <a:pt x="1551890" y="28644"/>
                    <a:pt x="1551890" y="38983"/>
                  </a:cubicBezTo>
                  <a:lnTo>
                    <a:pt x="1551890" y="797999"/>
                  </a:lnTo>
                  <a:cubicBezTo>
                    <a:pt x="1551890" y="808338"/>
                    <a:pt x="1547783" y="818254"/>
                    <a:pt x="1540472" y="825565"/>
                  </a:cubicBezTo>
                  <a:cubicBezTo>
                    <a:pt x="1533162" y="832875"/>
                    <a:pt x="1523246" y="836983"/>
                    <a:pt x="1512907" y="836983"/>
                  </a:cubicBezTo>
                  <a:lnTo>
                    <a:pt x="38983" y="836983"/>
                  </a:lnTo>
                  <a:cubicBezTo>
                    <a:pt x="28644" y="836983"/>
                    <a:pt x="18729" y="832875"/>
                    <a:pt x="11418" y="825565"/>
                  </a:cubicBezTo>
                  <a:cubicBezTo>
                    <a:pt x="4107" y="818254"/>
                    <a:pt x="0" y="808338"/>
                    <a:pt x="0" y="797999"/>
                  </a:cubicBezTo>
                  <a:lnTo>
                    <a:pt x="0" y="38983"/>
                  </a:lnTo>
                  <a:cubicBezTo>
                    <a:pt x="0" y="28644"/>
                    <a:pt x="4107" y="18729"/>
                    <a:pt x="11418" y="11418"/>
                  </a:cubicBezTo>
                  <a:cubicBezTo>
                    <a:pt x="18729" y="4107"/>
                    <a:pt x="28644" y="0"/>
                    <a:pt x="3898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707" r="0" b="-42707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2101346" y="5389688"/>
            <a:ext cx="13687531" cy="0"/>
          </a:xfrm>
          <a:prstGeom prst="line">
            <a:avLst/>
          </a:prstGeom>
          <a:ln cap="flat" w="38100">
            <a:gradFill>
              <a:gsLst>
                <a:gs pos="0">
                  <a:srgbClr val="660049">
                    <a:alpha val="100000"/>
                  </a:srgbClr>
                </a:gs>
                <a:gs pos="33333">
                  <a:srgbClr val="9B7CCF">
                    <a:alpha val="100000"/>
                  </a:srgbClr>
                </a:gs>
                <a:gs pos="66667">
                  <a:srgbClr val="FF40DB">
                    <a:alpha val="100000"/>
                  </a:srgbClr>
                </a:gs>
                <a:gs pos="100000">
                  <a:srgbClr val="FF404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446319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CLIENT BRIEF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3693" y="5718365"/>
            <a:ext cx="13801932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Audience: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All Genders, Age 25-45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Primary Channel: 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TV, DIGITAL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Key Regions: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Mumbai, Delhi, Bangalore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6066" y="3519230"/>
            <a:ext cx="6383919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Brand Name: 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TestBrand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Industry: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 Technology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63457" cy="1071864"/>
            <a:chOff x="0" y="0"/>
            <a:chExt cx="246609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6096" cy="282302"/>
            </a:xfrm>
            <a:custGeom>
              <a:avLst/>
              <a:gdLst/>
              <a:ahLst/>
              <a:cxnLst/>
              <a:rect r="r" b="b" t="t" l="l"/>
              <a:pathLst>
                <a:path h="282302" w="2466096">
                  <a:moveTo>
                    <a:pt x="0" y="0"/>
                  </a:moveTo>
                  <a:lnTo>
                    <a:pt x="2466096" y="0"/>
                  </a:lnTo>
                  <a:lnTo>
                    <a:pt x="246609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6609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854105"/>
          <a:ext cx="16967798" cy="4578790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9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80871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80871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745371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9657" y="98774"/>
            <a:ext cx="87943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PRINT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DIGITAL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8880" cy="1071864"/>
            <a:chOff x="0" y="0"/>
            <a:chExt cx="245435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4355" cy="282302"/>
            </a:xfrm>
            <a:custGeom>
              <a:avLst/>
              <a:gdLst/>
              <a:ahLst/>
              <a:cxnLst/>
              <a:rect r="r" b="b" t="t" l="l"/>
              <a:pathLst>
                <a:path h="282302" w="2454355">
                  <a:moveTo>
                    <a:pt x="0" y="0"/>
                  </a:moveTo>
                  <a:lnTo>
                    <a:pt x="2454355" y="0"/>
                  </a:lnTo>
                  <a:lnTo>
                    <a:pt x="245435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435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RADIO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 CINEMA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54261"/>
          <a:ext cx="16967798" cy="4578478"/>
        </p:xfrm>
        <a:graphic>
          <a:graphicData uri="http://schemas.openxmlformats.org/drawingml/2006/table">
            <a:tbl>
              <a:tblPr/>
              <a:tblGrid>
                <a:gridCol w="5655933"/>
                <a:gridCol w="5025298"/>
                <a:gridCol w="6286568"/>
              </a:tblGrid>
              <a:tr h="12043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44492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4449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08516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1160748" cy="1071864"/>
            <a:chOff x="0" y="0"/>
            <a:chExt cx="293945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9456" cy="282302"/>
            </a:xfrm>
            <a:custGeom>
              <a:avLst/>
              <a:gdLst/>
              <a:ahLst/>
              <a:cxnLst/>
              <a:rect r="r" b="b" t="t" l="l"/>
              <a:pathLst>
                <a:path h="282302" w="2939456">
                  <a:moveTo>
                    <a:pt x="0" y="0"/>
                  </a:moveTo>
                  <a:lnTo>
                    <a:pt x="2939456" y="0"/>
                  </a:lnTo>
                  <a:lnTo>
                    <a:pt x="293945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93945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060590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TELEVISION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52987"/>
          <a:ext cx="16967798" cy="418102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178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6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6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4705670" cy="1071864"/>
            <a:chOff x="0" y="0"/>
            <a:chExt cx="3873098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3098" cy="282302"/>
            </a:xfrm>
            <a:custGeom>
              <a:avLst/>
              <a:gdLst/>
              <a:ahLst/>
              <a:cxnLst/>
              <a:rect r="r" b="b" t="t" l="l"/>
              <a:pathLst>
                <a:path h="282302" w="3873098">
                  <a:moveTo>
                    <a:pt x="0" y="0"/>
                  </a:moveTo>
                  <a:lnTo>
                    <a:pt x="3873098" y="0"/>
                  </a:lnTo>
                  <a:lnTo>
                    <a:pt x="3873098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873098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4371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INFLUENCER MARKETING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41732"/>
          <a:ext cx="16967798" cy="420353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1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5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3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0160" y="5869305"/>
            <a:ext cx="10411132" cy="993084"/>
            <a:chOff x="0" y="0"/>
            <a:chExt cx="13881509" cy="13241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254560" y="0"/>
              <a:ext cx="12626949" cy="1324113"/>
              <a:chOff x="0" y="0"/>
              <a:chExt cx="2494212" cy="26155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94212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494212">
                    <a:moveTo>
                      <a:pt x="18803" y="0"/>
                    </a:moveTo>
                    <a:lnTo>
                      <a:pt x="2475410" y="0"/>
                    </a:lnTo>
                    <a:cubicBezTo>
                      <a:pt x="2480396" y="0"/>
                      <a:pt x="2485179" y="1981"/>
                      <a:pt x="2488705" y="5507"/>
                    </a:cubicBezTo>
                    <a:cubicBezTo>
                      <a:pt x="2492231" y="9033"/>
                      <a:pt x="2494212" y="13816"/>
                      <a:pt x="2494212" y="18803"/>
                    </a:cubicBezTo>
                    <a:lnTo>
                      <a:pt x="2494212" y="242751"/>
                    </a:lnTo>
                    <a:cubicBezTo>
                      <a:pt x="2494212" y="253135"/>
                      <a:pt x="2485794" y="261553"/>
                      <a:pt x="2475410" y="261553"/>
                    </a:cubicBezTo>
                    <a:lnTo>
                      <a:pt x="18803" y="261553"/>
                    </a:lnTo>
                    <a:cubicBezTo>
                      <a:pt x="13816" y="261553"/>
                      <a:pt x="9033" y="259572"/>
                      <a:pt x="5507" y="256046"/>
                    </a:cubicBezTo>
                    <a:cubicBezTo>
                      <a:pt x="1981" y="252520"/>
                      <a:pt x="0" y="247737"/>
                      <a:pt x="0" y="242751"/>
                    </a:cubicBezTo>
                    <a:lnTo>
                      <a:pt x="0" y="18803"/>
                    </a:lnTo>
                    <a:cubicBezTo>
                      <a:pt x="0" y="13816"/>
                      <a:pt x="1981" y="9033"/>
                      <a:pt x="5507" y="5507"/>
                    </a:cubicBezTo>
                    <a:cubicBezTo>
                      <a:pt x="9033" y="1981"/>
                      <a:pt x="13816" y="0"/>
                      <a:pt x="188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85725"/>
                <a:ext cx="2494212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36395" y="84408"/>
              <a:ext cx="122632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CAMPAIGN OUTCOMES &amp; ROADMAP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-690517" y="10091738"/>
            <a:ext cx="19732343" cy="0"/>
          </a:xfrm>
          <a:prstGeom prst="line">
            <a:avLst/>
          </a:prstGeom>
          <a:ln cap="flat" w="390525">
            <a:solidFill>
              <a:srgbClr val="510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347457" y="714813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8148" y="9837420"/>
            <a:ext cx="3561874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7457" y="3647041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7457" y="467042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7457" y="2623656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158251" cy="1038063"/>
            <a:chOff x="0" y="0"/>
            <a:chExt cx="188530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5301" cy="273399"/>
            </a:xfrm>
            <a:custGeom>
              <a:avLst/>
              <a:gdLst/>
              <a:ahLst/>
              <a:cxnLst/>
              <a:rect r="r" b="b" t="t" l="l"/>
              <a:pathLst>
                <a:path h="273399" w="1885301">
                  <a:moveTo>
                    <a:pt x="0" y="0"/>
                  </a:moveTo>
                  <a:lnTo>
                    <a:pt x="1885301" y="0"/>
                  </a:lnTo>
                  <a:lnTo>
                    <a:pt x="188530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8530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021964" y="3502619"/>
            <a:ext cx="1327231" cy="13272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1246" y="3822209"/>
            <a:ext cx="708667" cy="688051"/>
          </a:xfrm>
          <a:custGeom>
            <a:avLst/>
            <a:gdLst/>
            <a:ahLst/>
            <a:cxnLst/>
            <a:rect r="r" b="b" t="t" l="l"/>
            <a:pathLst>
              <a:path h="688051" w="708667">
                <a:moveTo>
                  <a:pt x="0" y="0"/>
                </a:moveTo>
                <a:lnTo>
                  <a:pt x="708667" y="0"/>
                </a:lnTo>
                <a:lnTo>
                  <a:pt x="708667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639326" y="3502619"/>
            <a:ext cx="1327231" cy="13272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0645" y="3502619"/>
            <a:ext cx="1327231" cy="13272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91442" y="3772980"/>
            <a:ext cx="804701" cy="737280"/>
          </a:xfrm>
          <a:custGeom>
            <a:avLst/>
            <a:gdLst/>
            <a:ahLst/>
            <a:cxnLst/>
            <a:rect r="r" b="b" t="t" l="l"/>
            <a:pathLst>
              <a:path h="737280" w="804701">
                <a:moveTo>
                  <a:pt x="0" y="0"/>
                </a:moveTo>
                <a:lnTo>
                  <a:pt x="804702" y="0"/>
                </a:lnTo>
                <a:lnTo>
                  <a:pt x="804702" y="737281"/>
                </a:lnTo>
                <a:lnTo>
                  <a:pt x="0" y="73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58573" y="3772980"/>
            <a:ext cx="688738" cy="688051"/>
          </a:xfrm>
          <a:custGeom>
            <a:avLst/>
            <a:gdLst/>
            <a:ahLst/>
            <a:cxnLst/>
            <a:rect r="r" b="b" t="t" l="l"/>
            <a:pathLst>
              <a:path h="688051" w="688738">
                <a:moveTo>
                  <a:pt x="0" y="0"/>
                </a:moveTo>
                <a:lnTo>
                  <a:pt x="688738" y="0"/>
                </a:lnTo>
                <a:lnTo>
                  <a:pt x="688738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07779" y="4013021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2" y="0"/>
                </a:lnTo>
                <a:lnTo>
                  <a:pt x="3064282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335" y="221415"/>
            <a:ext cx="681291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PROPOSED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80692" y="4944151"/>
            <a:ext cx="200977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Awareness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09419" y="4944151"/>
            <a:ext cx="236874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Engagement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8732" y="4966376"/>
            <a:ext cx="206359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Conversion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37019" y="3963792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1" y="0"/>
                </a:lnTo>
                <a:lnTo>
                  <a:pt x="3064281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90967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08511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05762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0" id="3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737965" cy="1038063"/>
            <a:chOff x="0" y="0"/>
            <a:chExt cx="2828106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8106" cy="273399"/>
            </a:xfrm>
            <a:custGeom>
              <a:avLst/>
              <a:gdLst/>
              <a:ahLst/>
              <a:cxnLst/>
              <a:rect r="r" b="b" t="t" l="l"/>
              <a:pathLst>
                <a:path h="273399" w="2828106">
                  <a:moveTo>
                    <a:pt x="0" y="0"/>
                  </a:moveTo>
                  <a:lnTo>
                    <a:pt x="2828106" y="0"/>
                  </a:lnTo>
                  <a:lnTo>
                    <a:pt x="2828106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28106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1754911" y="3203506"/>
          <a:ext cx="5195872" cy="8229600"/>
        </p:xfrm>
        <a:graphic>
          <a:graphicData uri="http://schemas.openxmlformats.org/presentationml/2006/ole">
            <p:oleObj imgW="6832600" imgH="986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5335" y="221415"/>
            <a:ext cx="1039263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BUDGET: PLAN SUMMARY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74006" y="1965129"/>
            <a:ext cx="4652395" cy="775258"/>
            <a:chOff x="0" y="0"/>
            <a:chExt cx="1225322" cy="204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93101" y="1965129"/>
            <a:ext cx="4652395" cy="775258"/>
            <a:chOff x="0" y="0"/>
            <a:chExt cx="1225322" cy="2041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54911" y="1965129"/>
            <a:ext cx="4652395" cy="775258"/>
            <a:chOff x="0" y="0"/>
            <a:chExt cx="1225322" cy="2041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99493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Budget: 50000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7737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Reach%: 28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40751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Frequency: 3.8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591442" cy="1038063"/>
            <a:chOff x="0" y="0"/>
            <a:chExt cx="2262767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2767" cy="273399"/>
            </a:xfrm>
            <a:custGeom>
              <a:avLst/>
              <a:gdLst/>
              <a:ahLst/>
              <a:cxnLst/>
              <a:rect r="r" b="b" t="t" l="l"/>
              <a:pathLst>
                <a:path h="273399" w="2262767">
                  <a:moveTo>
                    <a:pt x="0" y="0"/>
                  </a:moveTo>
                  <a:lnTo>
                    <a:pt x="2262767" y="0"/>
                  </a:lnTo>
                  <a:lnTo>
                    <a:pt x="226276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26276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313" y="4907106"/>
            <a:ext cx="246740" cy="458470"/>
          </a:xfrm>
          <a:custGeom>
            <a:avLst/>
            <a:gdLst/>
            <a:ahLst/>
            <a:cxnLst/>
            <a:rect r="r" b="b" t="t" l="l"/>
            <a:pathLst>
              <a:path h="458470" w="246740">
                <a:moveTo>
                  <a:pt x="0" y="0"/>
                </a:moveTo>
                <a:lnTo>
                  <a:pt x="246740" y="0"/>
                </a:lnTo>
                <a:lnTo>
                  <a:pt x="246740" y="458470"/>
                </a:lnTo>
                <a:lnTo>
                  <a:pt x="0" y="45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6741" y="4900254"/>
            <a:ext cx="400178" cy="465323"/>
          </a:xfrm>
          <a:custGeom>
            <a:avLst/>
            <a:gdLst/>
            <a:ahLst/>
            <a:cxnLst/>
            <a:rect r="r" b="b" t="t" l="l"/>
            <a:pathLst>
              <a:path h="465323" w="400178">
                <a:moveTo>
                  <a:pt x="0" y="0"/>
                </a:moveTo>
                <a:lnTo>
                  <a:pt x="400177" y="0"/>
                </a:lnTo>
                <a:lnTo>
                  <a:pt x="400177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18475" y="4900254"/>
            <a:ext cx="394255" cy="465323"/>
          </a:xfrm>
          <a:custGeom>
            <a:avLst/>
            <a:gdLst/>
            <a:ahLst/>
            <a:cxnLst/>
            <a:rect r="r" b="b" t="t" l="l"/>
            <a:pathLst>
              <a:path h="465323" w="394255">
                <a:moveTo>
                  <a:pt x="0" y="0"/>
                </a:moveTo>
                <a:lnTo>
                  <a:pt x="394255" y="0"/>
                </a:lnTo>
                <a:lnTo>
                  <a:pt x="394255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4610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KEY PERFORMACE INDICATOR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5878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0743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2350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152" y="3103632"/>
            <a:ext cx="1640586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HERE’S HOW WE WILL MONITOR THE RESULTS AND OUTCOMES OF THE CAMPAIGN: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7" id="1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30"/>
            <a:ext cx="5847650" cy="1038063"/>
            <a:chOff x="0" y="0"/>
            <a:chExt cx="1540122" cy="273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122" cy="273399"/>
            </a:xfrm>
            <a:custGeom>
              <a:avLst/>
              <a:gdLst/>
              <a:ahLst/>
              <a:cxnLst/>
              <a:rect r="r" b="b" t="t" l="l"/>
              <a:pathLst>
                <a:path h="273399" w="1540122">
                  <a:moveTo>
                    <a:pt x="0" y="0"/>
                  </a:moveTo>
                  <a:lnTo>
                    <a:pt x="1540122" y="0"/>
                  </a:lnTo>
                  <a:lnTo>
                    <a:pt x="154012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4012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874" y="165100"/>
            <a:ext cx="54147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BRIEF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5352" y="1881925"/>
            <a:ext cx="8166732" cy="3673966"/>
            <a:chOff x="0" y="0"/>
            <a:chExt cx="10888976" cy="48986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584608" y="2317334"/>
            <a:ext cx="7050631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REQUIREMENT - TIMELINE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10254330" y="3093081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377706" y="1952119"/>
            <a:ext cx="8034942" cy="3603772"/>
            <a:chOff x="0" y="0"/>
            <a:chExt cx="2116199" cy="9491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6199" cy="949141"/>
            </a:xfrm>
            <a:custGeom>
              <a:avLst/>
              <a:gdLst/>
              <a:ahLst/>
              <a:cxnLst/>
              <a:rect r="r" b="b" t="t" l="l"/>
              <a:pathLst>
                <a:path h="949141" w="2116199">
                  <a:moveTo>
                    <a:pt x="37578" y="0"/>
                  </a:moveTo>
                  <a:lnTo>
                    <a:pt x="2078621" y="0"/>
                  </a:lnTo>
                  <a:cubicBezTo>
                    <a:pt x="2088587" y="0"/>
                    <a:pt x="2098145" y="3959"/>
                    <a:pt x="2105192" y="11006"/>
                  </a:cubicBezTo>
                  <a:cubicBezTo>
                    <a:pt x="2112239" y="18053"/>
                    <a:pt x="2116199" y="27611"/>
                    <a:pt x="2116199" y="37578"/>
                  </a:cubicBezTo>
                  <a:lnTo>
                    <a:pt x="2116199" y="911564"/>
                  </a:lnTo>
                  <a:cubicBezTo>
                    <a:pt x="2116199" y="921530"/>
                    <a:pt x="2112239" y="931088"/>
                    <a:pt x="2105192" y="938135"/>
                  </a:cubicBezTo>
                  <a:cubicBezTo>
                    <a:pt x="2098145" y="945182"/>
                    <a:pt x="2088587" y="949141"/>
                    <a:pt x="2078621" y="949141"/>
                  </a:cubicBezTo>
                  <a:lnTo>
                    <a:pt x="37578" y="949141"/>
                  </a:lnTo>
                  <a:cubicBezTo>
                    <a:pt x="16824" y="949141"/>
                    <a:pt x="0" y="932317"/>
                    <a:pt x="0" y="911564"/>
                  </a:cubicBezTo>
                  <a:lnTo>
                    <a:pt x="0" y="37578"/>
                  </a:lnTo>
                  <a:cubicBezTo>
                    <a:pt x="0" y="27611"/>
                    <a:pt x="3959" y="18053"/>
                    <a:pt x="11006" y="11006"/>
                  </a:cubicBezTo>
                  <a:cubicBezTo>
                    <a:pt x="18053" y="3959"/>
                    <a:pt x="27611" y="0"/>
                    <a:pt x="37578" y="0"/>
                  </a:cubicBezTo>
                  <a:close/>
                </a:path>
              </a:pathLst>
            </a:custGeom>
            <a:solidFill>
              <a:srgbClr val="E20000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116199" cy="1034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5916" y="1881925"/>
            <a:ext cx="8115300" cy="3626341"/>
            <a:chOff x="0" y="0"/>
            <a:chExt cx="2137363" cy="9550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363" cy="955086"/>
            </a:xfrm>
            <a:custGeom>
              <a:avLst/>
              <a:gdLst/>
              <a:ahLst/>
              <a:cxnLst/>
              <a:rect r="r" b="b" t="t" l="l"/>
              <a:pathLst>
                <a:path h="955086" w="2137363">
                  <a:moveTo>
                    <a:pt x="37206" y="0"/>
                  </a:moveTo>
                  <a:lnTo>
                    <a:pt x="2100157" y="0"/>
                  </a:lnTo>
                  <a:cubicBezTo>
                    <a:pt x="2110025" y="0"/>
                    <a:pt x="2119488" y="3920"/>
                    <a:pt x="2126466" y="10897"/>
                  </a:cubicBezTo>
                  <a:cubicBezTo>
                    <a:pt x="2133443" y="17875"/>
                    <a:pt x="2137363" y="27338"/>
                    <a:pt x="2137363" y="37206"/>
                  </a:cubicBezTo>
                  <a:lnTo>
                    <a:pt x="2137363" y="917880"/>
                  </a:lnTo>
                  <a:cubicBezTo>
                    <a:pt x="2137363" y="927748"/>
                    <a:pt x="2133443" y="937211"/>
                    <a:pt x="2126466" y="944188"/>
                  </a:cubicBezTo>
                  <a:cubicBezTo>
                    <a:pt x="2119488" y="951166"/>
                    <a:pt x="2110025" y="955086"/>
                    <a:pt x="2100157" y="955086"/>
                  </a:cubicBezTo>
                  <a:lnTo>
                    <a:pt x="37206" y="955086"/>
                  </a:lnTo>
                  <a:cubicBezTo>
                    <a:pt x="27338" y="955086"/>
                    <a:pt x="17875" y="951166"/>
                    <a:pt x="10897" y="944188"/>
                  </a:cubicBezTo>
                  <a:cubicBezTo>
                    <a:pt x="3920" y="937211"/>
                    <a:pt x="0" y="927748"/>
                    <a:pt x="0" y="917880"/>
                  </a:cubicBezTo>
                  <a:lnTo>
                    <a:pt x="0" y="37206"/>
                  </a:lnTo>
                  <a:cubicBezTo>
                    <a:pt x="0" y="27338"/>
                    <a:pt x="3920" y="17875"/>
                    <a:pt x="10897" y="10897"/>
                  </a:cubicBezTo>
                  <a:cubicBezTo>
                    <a:pt x="17875" y="3920"/>
                    <a:pt x="27338" y="0"/>
                    <a:pt x="37206" y="0"/>
                  </a:cubicBezTo>
                  <a:close/>
                </a:path>
              </a:pathLst>
            </a:custGeom>
            <a:solidFill>
              <a:srgbClr val="FCF7F3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37363" cy="1040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017186" y="2307809"/>
            <a:ext cx="371448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GROUP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45916" y="5708291"/>
            <a:ext cx="8166732" cy="3673966"/>
            <a:chOff x="0" y="0"/>
            <a:chExt cx="10888976" cy="489862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9752857" y="5948291"/>
            <a:ext cx="432225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BUDGET &amp; LOCATION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75352" y="5708291"/>
            <a:ext cx="8166732" cy="3673966"/>
            <a:chOff x="0" y="0"/>
            <a:chExt cx="10888976" cy="489862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1775943" y="5948291"/>
            <a:ext cx="580792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OBJECTIVE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4608" y="3105151"/>
            <a:ext cx="674822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Two-week campaign across PVR, INOX, Cinepolis multiplexes and key single-screen theatres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2857" y="2831209"/>
            <a:ext cx="6853243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Gender: Women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Age Group: 16–45 years (covers teenagers, young working women, and homemakers)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75943" y="6959816"/>
            <a:ext cx="6365550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Drive awareness through high-visibility presence across multiplexes and key theatres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3635" y="6959816"/>
            <a:ext cx="727986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Budget: 3,00,000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Location: Primarily urban and semi-urban areas, Tier 1 &amp; Tier 2 cities in India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45" id="4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0701" y="3743802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0701" y="476567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8857162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30701" y="272193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35992" y="6972935"/>
            <a:ext cx="9171268" cy="993084"/>
            <a:chOff x="0" y="0"/>
            <a:chExt cx="12228357" cy="13241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254560" y="0"/>
              <a:ext cx="10973797" cy="1324113"/>
              <a:chOff x="0" y="0"/>
              <a:chExt cx="2167664" cy="2615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67664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167664">
                    <a:moveTo>
                      <a:pt x="21635" y="0"/>
                    </a:moveTo>
                    <a:lnTo>
                      <a:pt x="2146029" y="0"/>
                    </a:lnTo>
                    <a:cubicBezTo>
                      <a:pt x="2157977" y="0"/>
                      <a:pt x="2167664" y="9686"/>
                      <a:pt x="2167664" y="21635"/>
                    </a:cubicBezTo>
                    <a:lnTo>
                      <a:pt x="2167664" y="239918"/>
                    </a:lnTo>
                    <a:cubicBezTo>
                      <a:pt x="2167664" y="245656"/>
                      <a:pt x="2165384" y="251159"/>
                      <a:pt x="2161327" y="255216"/>
                    </a:cubicBezTo>
                    <a:cubicBezTo>
                      <a:pt x="2157269" y="259274"/>
                      <a:pt x="2151767" y="261553"/>
                      <a:pt x="2146029" y="261553"/>
                    </a:cubicBezTo>
                    <a:lnTo>
                      <a:pt x="21635" y="261553"/>
                    </a:lnTo>
                    <a:cubicBezTo>
                      <a:pt x="15897" y="261553"/>
                      <a:pt x="10394" y="259274"/>
                      <a:pt x="6337" y="255216"/>
                    </a:cubicBezTo>
                    <a:cubicBezTo>
                      <a:pt x="2279" y="251159"/>
                      <a:pt x="0" y="245656"/>
                      <a:pt x="0" y="239918"/>
                    </a:cubicBezTo>
                    <a:lnTo>
                      <a:pt x="0" y="21635"/>
                    </a:lnTo>
                    <a:cubicBezTo>
                      <a:pt x="0" y="15897"/>
                      <a:pt x="2279" y="10394"/>
                      <a:pt x="6337" y="6337"/>
                    </a:cubicBezTo>
                    <a:cubicBezTo>
                      <a:pt x="10394" y="2279"/>
                      <a:pt x="15897" y="0"/>
                      <a:pt x="216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2167664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39300" y="162736"/>
              <a:ext cx="43257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CASE STUDY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30939" y="5783580"/>
            <a:ext cx="7802761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0" id="2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213632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graphicFrame>
        <p:nvGraphicFramePr>
          <p:cNvPr name="Object 11" id="11"/>
          <p:cNvGraphicFramePr/>
          <p:nvPr/>
        </p:nvGraphicFramePr>
        <p:xfrm>
          <a:off x="1028700" y="5289233"/>
          <a:ext cx="7543800" cy="3143250"/>
        </p:xfrm>
        <a:graphic>
          <a:graphicData uri="http://schemas.openxmlformats.org/presentationml/2006/ole">
            <p:oleObj imgW="9042400" imgH="4648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8986069" y="7211695"/>
            <a:ext cx="9002543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The campaign l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ed to higher brand recall, increased distributor engagement, and a noticeable rise in customer inquiries. Multi-platform visibility strengthened trust, improved awareness in key regions, and reinforced Citizen Solar’s positioning as a dependable clean energy brand in a growing national market.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406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6069" y="6732270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80309"/>
            <a:ext cx="4543048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Category: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Renewable Energy Sector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Sales Channel: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Omni Channel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9260" y="2538253"/>
            <a:ext cx="5533490" cy="1235392"/>
            <a:chOff x="0" y="0"/>
            <a:chExt cx="7377986" cy="16471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Target Audience (B2B)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3508"/>
              <a:ext cx="7377986" cy="1093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Age: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30-60</a:t>
              </a:r>
            </a:p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Geography: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Tier 1 cities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55122" y="2585084"/>
            <a:ext cx="5533490" cy="798830"/>
            <a:chOff x="0" y="0"/>
            <a:chExt cx="7377986" cy="106510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Media Objective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04825"/>
              <a:ext cx="7377986" cy="56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Awareness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503407"/>
            <a:ext cx="418659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Selection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4168" y="4316082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Execution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84168" y="4792347"/>
            <a:ext cx="8920356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 nati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onwide, multi-platform campaign featuring Pratik Gandhi, integrating TV, airport trolleys, train headrests, autos, state buses, and digital PR. The team ensured consistent, premium branding across every touchpoint.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6249" y="1392169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45410" y="2928729"/>
            <a:ext cx="7145666" cy="5403910"/>
          </a:xfrm>
          <a:custGeom>
            <a:avLst/>
            <a:gdLst/>
            <a:ahLst/>
            <a:cxnLst/>
            <a:rect r="r" b="b" t="t" l="l"/>
            <a:pathLst>
              <a:path h="5403910" w="7145666">
                <a:moveTo>
                  <a:pt x="0" y="0"/>
                </a:moveTo>
                <a:lnTo>
                  <a:pt x="7145666" y="0"/>
                </a:lnTo>
                <a:lnTo>
                  <a:pt x="7145666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4377" y="2928729"/>
            <a:ext cx="4323128" cy="5403910"/>
          </a:xfrm>
          <a:custGeom>
            <a:avLst/>
            <a:gdLst/>
            <a:ahLst/>
            <a:cxnLst/>
            <a:rect r="r" b="b" t="t" l="l"/>
            <a:pathLst>
              <a:path h="5403910" w="4323128">
                <a:moveTo>
                  <a:pt x="0" y="0"/>
                </a:moveTo>
                <a:lnTo>
                  <a:pt x="4323127" y="0"/>
                </a:lnTo>
                <a:lnTo>
                  <a:pt x="4323127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48226" y="2977399"/>
            <a:ext cx="5375397" cy="5355239"/>
          </a:xfrm>
          <a:custGeom>
            <a:avLst/>
            <a:gdLst/>
            <a:ahLst/>
            <a:cxnLst/>
            <a:rect r="r" b="b" t="t" l="l"/>
            <a:pathLst>
              <a:path h="5355239" w="5375397">
                <a:moveTo>
                  <a:pt x="0" y="0"/>
                </a:moveTo>
                <a:lnTo>
                  <a:pt x="5375397" y="0"/>
                </a:lnTo>
                <a:lnTo>
                  <a:pt x="5375397" y="5355239"/>
                </a:lnTo>
                <a:lnTo>
                  <a:pt x="0" y="53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46249" y="46414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09928" y="2999989"/>
            <a:ext cx="7559590" cy="7557132"/>
          </a:xfrm>
          <a:custGeom>
            <a:avLst/>
            <a:gdLst/>
            <a:ahLst/>
            <a:cxnLst/>
            <a:rect r="r" b="b" t="t" l="l"/>
            <a:pathLst>
              <a:path h="7557132" w="7559590">
                <a:moveTo>
                  <a:pt x="0" y="0"/>
                </a:moveTo>
                <a:lnTo>
                  <a:pt x="7559589" y="0"/>
                </a:lnTo>
                <a:lnTo>
                  <a:pt x="7559589" y="7557131"/>
                </a:lnTo>
                <a:lnTo>
                  <a:pt x="0" y="755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628080" y="-741771"/>
            <a:ext cx="7826657" cy="7824112"/>
          </a:xfrm>
          <a:custGeom>
            <a:avLst/>
            <a:gdLst/>
            <a:ahLst/>
            <a:cxnLst/>
            <a:rect r="r" b="b" t="t" l="l"/>
            <a:pathLst>
              <a:path h="7824112" w="7826657">
                <a:moveTo>
                  <a:pt x="7826657" y="7824113"/>
                </a:moveTo>
                <a:lnTo>
                  <a:pt x="0" y="7824113"/>
                </a:lnTo>
                <a:lnTo>
                  <a:pt x="0" y="0"/>
                </a:lnTo>
                <a:lnTo>
                  <a:pt x="7826657" y="0"/>
                </a:lnTo>
                <a:lnTo>
                  <a:pt x="7826657" y="7824113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0851" y="1851242"/>
            <a:ext cx="3506299" cy="3506299"/>
          </a:xfrm>
          <a:custGeom>
            <a:avLst/>
            <a:gdLst/>
            <a:ahLst/>
            <a:cxnLst/>
            <a:rect r="r" b="b" t="t" l="l"/>
            <a:pathLst>
              <a:path h="3506299" w="3506299">
                <a:moveTo>
                  <a:pt x="0" y="0"/>
                </a:moveTo>
                <a:lnTo>
                  <a:pt x="3506298" y="0"/>
                </a:lnTo>
                <a:lnTo>
                  <a:pt x="3506298" y="3506299"/>
                </a:lnTo>
                <a:lnTo>
                  <a:pt x="0" y="350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22534" y="8046590"/>
            <a:ext cx="4042931" cy="4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6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3356" y="5400795"/>
            <a:ext cx="688128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767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66510" y="6888746"/>
            <a:ext cx="6954981" cy="933003"/>
            <a:chOff x="0" y="0"/>
            <a:chExt cx="1928569" cy="258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8569" cy="258716"/>
            </a:xfrm>
            <a:custGeom>
              <a:avLst/>
              <a:gdLst/>
              <a:ahLst/>
              <a:cxnLst/>
              <a:rect r="r" b="b" t="t" l="l"/>
              <a:pathLst>
                <a:path h="258716" w="1928569">
                  <a:moveTo>
                    <a:pt x="25602" y="0"/>
                  </a:moveTo>
                  <a:lnTo>
                    <a:pt x="1902967" y="0"/>
                  </a:lnTo>
                  <a:cubicBezTo>
                    <a:pt x="1909757" y="0"/>
                    <a:pt x="1916269" y="2697"/>
                    <a:pt x="1921070" y="7499"/>
                  </a:cubicBezTo>
                  <a:cubicBezTo>
                    <a:pt x="1925872" y="12300"/>
                    <a:pt x="1928569" y="18812"/>
                    <a:pt x="1928569" y="25602"/>
                  </a:cubicBezTo>
                  <a:lnTo>
                    <a:pt x="1928569" y="233113"/>
                  </a:lnTo>
                  <a:cubicBezTo>
                    <a:pt x="1928569" y="239903"/>
                    <a:pt x="1925872" y="246415"/>
                    <a:pt x="1921070" y="251217"/>
                  </a:cubicBezTo>
                  <a:cubicBezTo>
                    <a:pt x="1916269" y="256018"/>
                    <a:pt x="1909757" y="258716"/>
                    <a:pt x="1902967" y="258716"/>
                  </a:cubicBezTo>
                  <a:lnTo>
                    <a:pt x="25602" y="258716"/>
                  </a:lnTo>
                  <a:cubicBezTo>
                    <a:pt x="18812" y="258716"/>
                    <a:pt x="12300" y="256018"/>
                    <a:pt x="7499" y="251217"/>
                  </a:cubicBezTo>
                  <a:cubicBezTo>
                    <a:pt x="2697" y="246415"/>
                    <a:pt x="0" y="239903"/>
                    <a:pt x="0" y="233113"/>
                  </a:cubicBezTo>
                  <a:lnTo>
                    <a:pt x="0" y="25602"/>
                  </a:lnTo>
                  <a:cubicBezTo>
                    <a:pt x="0" y="18812"/>
                    <a:pt x="2697" y="12300"/>
                    <a:pt x="7499" y="7499"/>
                  </a:cubicBezTo>
                  <a:cubicBezTo>
                    <a:pt x="12300" y="2697"/>
                    <a:pt x="18812" y="0"/>
                    <a:pt x="25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28569" cy="32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77464" y="7001847"/>
            <a:ext cx="5533073" cy="5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Let’s Build Success Together!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5824" y="-821961"/>
            <a:ext cx="8086426" cy="17165189"/>
            <a:chOff x="0" y="0"/>
            <a:chExt cx="2837017" cy="6022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7017" cy="6022182"/>
            </a:xfrm>
            <a:custGeom>
              <a:avLst/>
              <a:gdLst/>
              <a:ahLst/>
              <a:cxnLst/>
              <a:rect r="r" b="b" t="t" l="l"/>
              <a:pathLst>
                <a:path h="6022182" w="2837017">
                  <a:moveTo>
                    <a:pt x="0" y="0"/>
                  </a:moveTo>
                  <a:lnTo>
                    <a:pt x="2837017" y="0"/>
                  </a:lnTo>
                  <a:lnTo>
                    <a:pt x="2837017" y="6022182"/>
                  </a:lnTo>
                  <a:lnTo>
                    <a:pt x="0" y="6022182"/>
                  </a:lnTo>
                  <a:close/>
                </a:path>
              </a:pathLst>
            </a:custGeom>
            <a:gradFill rotWithShape="true">
              <a:gsLst>
                <a:gs pos="0">
                  <a:srgbClr val="FCF7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7017" cy="6060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7030"/>
            <a:ext cx="6860602" cy="1038063"/>
            <a:chOff x="0" y="0"/>
            <a:chExt cx="1806907" cy="273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908" cy="273399"/>
            </a:xfrm>
            <a:custGeom>
              <a:avLst/>
              <a:gdLst/>
              <a:ahLst/>
              <a:cxnLst/>
              <a:rect r="r" b="b" t="t" l="l"/>
              <a:pathLst>
                <a:path h="273399" w="1806908">
                  <a:moveTo>
                    <a:pt x="0" y="0"/>
                  </a:moveTo>
                  <a:lnTo>
                    <a:pt x="1806908" y="0"/>
                  </a:lnTo>
                  <a:lnTo>
                    <a:pt x="18069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80690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781620" y="35244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64277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AUDIENCE PROFILE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84905" y="1987679"/>
            <a:ext cx="5933464" cy="38430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64230" y="5963660"/>
            <a:ext cx="11340077" cy="426691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009091" y="1763949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Age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9091" y="6160605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Geography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1506" y="1763949"/>
            <a:ext cx="170664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Income Level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10908" y="2222043"/>
            <a:ext cx="5118145" cy="3744073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2672087" y="3346284"/>
            <a:ext cx="1786830" cy="1571782"/>
          </a:xfrm>
          <a:custGeom>
            <a:avLst/>
            <a:gdLst/>
            <a:ahLst/>
            <a:cxnLst/>
            <a:rect r="r" b="b" t="t" l="l"/>
            <a:pathLst>
              <a:path h="1571782" w="1786830">
                <a:moveTo>
                  <a:pt x="0" y="0"/>
                </a:moveTo>
                <a:lnTo>
                  <a:pt x="1786830" y="0"/>
                </a:lnTo>
                <a:lnTo>
                  <a:pt x="1786830" y="1571783"/>
                </a:lnTo>
                <a:lnTo>
                  <a:pt x="0" y="15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9567" y="1961349"/>
            <a:ext cx="205156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Demographic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504" y="3731090"/>
            <a:ext cx="108367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2925" y="3749195"/>
            <a:ext cx="83606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0%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3643358" y="3413206"/>
            <a:ext cx="0" cy="150486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09567" y="6319672"/>
            <a:ext cx="225415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Education Level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6869" y="7457039"/>
            <a:ext cx="5729085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Undergraduate degree =45%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Postgraduate degree &amp; above ≥15%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Secondary school or below =40%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8068" y="9058877"/>
            <a:ext cx="581263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7" id="2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7264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049877"/>
            <a:ext cx="5641335" cy="5357216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0614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06142" y="3426381"/>
            <a:ext cx="3533428" cy="1708405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899833" y="4129482"/>
            <a:ext cx="5682309" cy="804934"/>
          </a:xfrm>
          <a:custGeom>
            <a:avLst/>
            <a:gdLst/>
            <a:ahLst/>
            <a:cxnLst/>
            <a:rect r="r" b="b" t="t" l="l"/>
            <a:pathLst>
              <a:path h="804934" w="5682309">
                <a:moveTo>
                  <a:pt x="0" y="0"/>
                </a:moveTo>
                <a:lnTo>
                  <a:pt x="5682309" y="0"/>
                </a:lnTo>
                <a:lnTo>
                  <a:pt x="5682309" y="804933"/>
                </a:lnTo>
                <a:lnTo>
                  <a:pt x="0" y="804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899833" y="1807563"/>
            <a:ext cx="5682309" cy="2747384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9485" y="0"/>
                  </a:moveTo>
                  <a:lnTo>
                    <a:pt x="1170172" y="0"/>
                  </a:lnTo>
                  <a:cubicBezTo>
                    <a:pt x="1188600" y="0"/>
                    <a:pt x="1206274" y="7321"/>
                    <a:pt x="1219305" y="20352"/>
                  </a:cubicBezTo>
                  <a:cubicBezTo>
                    <a:pt x="1232336" y="33383"/>
                    <a:pt x="1239657" y="51057"/>
                    <a:pt x="1239657" y="69485"/>
                  </a:cubicBezTo>
                  <a:lnTo>
                    <a:pt x="1239657" y="529886"/>
                  </a:lnTo>
                  <a:cubicBezTo>
                    <a:pt x="1239657" y="548315"/>
                    <a:pt x="1232336" y="565989"/>
                    <a:pt x="1219305" y="579020"/>
                  </a:cubicBezTo>
                  <a:cubicBezTo>
                    <a:pt x="1206274" y="592051"/>
                    <a:pt x="1188600" y="599371"/>
                    <a:pt x="1170172" y="599371"/>
                  </a:cubicBezTo>
                  <a:lnTo>
                    <a:pt x="69485" y="599371"/>
                  </a:lnTo>
                  <a:cubicBezTo>
                    <a:pt x="31110" y="599371"/>
                    <a:pt x="0" y="568262"/>
                    <a:pt x="0" y="529886"/>
                  </a:cubicBezTo>
                  <a:lnTo>
                    <a:pt x="0" y="69485"/>
                  </a:lnTo>
                  <a:cubicBezTo>
                    <a:pt x="0" y="51057"/>
                    <a:pt x="7321" y="33383"/>
                    <a:pt x="20352" y="20352"/>
                  </a:cubicBezTo>
                  <a:cubicBezTo>
                    <a:pt x="33383" y="7321"/>
                    <a:pt x="51057" y="0"/>
                    <a:pt x="69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02343" y="3755115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75306" y="2327470"/>
            <a:ext cx="4931363" cy="15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b="true" sz="3742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4915" y="4329323"/>
            <a:ext cx="6932912" cy="531414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90813" y="522114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0779" y="3970328"/>
            <a:ext cx="5757349" cy="5467386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306113" y="4051569"/>
            <a:ext cx="5799166" cy="821487"/>
          </a:xfrm>
          <a:custGeom>
            <a:avLst/>
            <a:gdLst/>
            <a:ahLst/>
            <a:cxnLst/>
            <a:rect r="r" b="b" t="t" l="l"/>
            <a:pathLst>
              <a:path h="821487" w="5799166">
                <a:moveTo>
                  <a:pt x="0" y="0"/>
                </a:moveTo>
                <a:lnTo>
                  <a:pt x="5799166" y="0"/>
                </a:lnTo>
                <a:lnTo>
                  <a:pt x="5799166" y="821487"/>
                </a:lnTo>
                <a:lnTo>
                  <a:pt x="0" y="8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06113" y="1681900"/>
            <a:ext cx="5799166" cy="2803884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8085" y="0"/>
                  </a:moveTo>
                  <a:lnTo>
                    <a:pt x="1171572" y="0"/>
                  </a:lnTo>
                  <a:cubicBezTo>
                    <a:pt x="1209174" y="0"/>
                    <a:pt x="1239657" y="30483"/>
                    <a:pt x="1239657" y="68085"/>
                  </a:cubicBezTo>
                  <a:lnTo>
                    <a:pt x="1239657" y="531286"/>
                  </a:lnTo>
                  <a:cubicBezTo>
                    <a:pt x="1239657" y="568889"/>
                    <a:pt x="1209174" y="599371"/>
                    <a:pt x="1171572" y="599371"/>
                  </a:cubicBezTo>
                  <a:lnTo>
                    <a:pt x="68085" y="599371"/>
                  </a:lnTo>
                  <a:cubicBezTo>
                    <a:pt x="30483" y="599371"/>
                    <a:pt x="0" y="568889"/>
                    <a:pt x="0" y="531286"/>
                  </a:cubicBezTo>
                  <a:lnTo>
                    <a:pt x="0" y="68085"/>
                  </a:lnTo>
                  <a:cubicBezTo>
                    <a:pt x="0" y="30483"/>
                    <a:pt x="30483" y="0"/>
                    <a:pt x="680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672145" y="2261726"/>
            <a:ext cx="5094616" cy="158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b="true" sz="3819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3887" y="5186122"/>
            <a:ext cx="4093243" cy="313751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56896" y="4279431"/>
            <a:ext cx="6455134" cy="555167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0173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70033" y="4009271"/>
            <a:ext cx="5739683" cy="5376823"/>
            <a:chOff x="0" y="0"/>
            <a:chExt cx="1206412" cy="1130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30143"/>
            </a:xfrm>
            <a:custGeom>
              <a:avLst/>
              <a:gdLst/>
              <a:ahLst/>
              <a:cxnLst/>
              <a:rect r="r" b="b" t="t" l="l"/>
              <a:pathLst>
                <a:path h="1130143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30143"/>
                  </a:lnTo>
                  <a:lnTo>
                    <a:pt x="0" y="1130143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15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1905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19280" y="4091894"/>
            <a:ext cx="5897851" cy="835466"/>
          </a:xfrm>
          <a:custGeom>
            <a:avLst/>
            <a:gdLst/>
            <a:ahLst/>
            <a:cxnLst/>
            <a:rect r="r" b="b" t="t" l="l"/>
            <a:pathLst>
              <a:path h="835466" w="5897851">
                <a:moveTo>
                  <a:pt x="0" y="0"/>
                </a:moveTo>
                <a:lnTo>
                  <a:pt x="5897851" y="0"/>
                </a:lnTo>
                <a:lnTo>
                  <a:pt x="5897851" y="835467"/>
                </a:lnTo>
                <a:lnTo>
                  <a:pt x="0" y="835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19052" y="3426381"/>
            <a:ext cx="3533428" cy="1708405"/>
            <a:chOff x="0" y="0"/>
            <a:chExt cx="1239657" cy="5993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19280" y="1681900"/>
            <a:ext cx="5897851" cy="2851598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6946" y="0"/>
                  </a:moveTo>
                  <a:lnTo>
                    <a:pt x="1172711" y="0"/>
                  </a:lnTo>
                  <a:cubicBezTo>
                    <a:pt x="1190466" y="0"/>
                    <a:pt x="1207494" y="7053"/>
                    <a:pt x="1220049" y="19608"/>
                  </a:cubicBezTo>
                  <a:cubicBezTo>
                    <a:pt x="1232604" y="32163"/>
                    <a:pt x="1239657" y="49191"/>
                    <a:pt x="1239657" y="66946"/>
                  </a:cubicBezTo>
                  <a:lnTo>
                    <a:pt x="1239657" y="532425"/>
                  </a:lnTo>
                  <a:cubicBezTo>
                    <a:pt x="1239657" y="569399"/>
                    <a:pt x="1209684" y="599371"/>
                    <a:pt x="1172711" y="599371"/>
                  </a:cubicBezTo>
                  <a:lnTo>
                    <a:pt x="66946" y="599371"/>
                  </a:lnTo>
                  <a:cubicBezTo>
                    <a:pt x="29973" y="599371"/>
                    <a:pt x="0" y="569399"/>
                    <a:pt x="0" y="532425"/>
                  </a:cubicBezTo>
                  <a:lnTo>
                    <a:pt x="0" y="66946"/>
                  </a:lnTo>
                  <a:cubicBezTo>
                    <a:pt x="0" y="29973"/>
                    <a:pt x="29973" y="0"/>
                    <a:pt x="66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723635" y="3751836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91091" y="1871133"/>
            <a:ext cx="5497568" cy="230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8"/>
              </a:lnSpc>
              <a:spcBef>
                <a:spcPct val="0"/>
              </a:spcBef>
            </a:pPr>
            <a:r>
              <a:rPr lang="en-US" b="true" sz="3884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7281" y="5196660"/>
            <a:ext cx="4032187" cy="312111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37835" y="531587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98000" y="4230627"/>
            <a:ext cx="6140411" cy="5053185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DAG7157xhlk</dc:identifier>
  <dcterms:modified xsi:type="dcterms:W3CDTF">2011-08-01T06:04:30Z</dcterms:modified>
  <cp:revision>1</cp:revision>
  <dc:title>EP Sales Pitch deck</dc:title>
</cp:coreProperties>
</file>